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sldIdLst>
    <p:sldId id="259" r:id="rId2"/>
    <p:sldId id="263" r:id="rId3"/>
    <p:sldId id="264" r:id="rId4"/>
    <p:sldId id="257" r:id="rId5"/>
    <p:sldId id="258" r:id="rId6"/>
    <p:sldId id="261" r:id="rId7"/>
    <p:sldId id="256" r:id="rId8"/>
    <p:sldId id="260" r:id="rId9"/>
    <p:sldId id="262" r:id="rId10"/>
  </p:sldIdLst>
  <p:sldSz cx="12192000" cy="6858000"/>
  <p:notesSz cx="6761163"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63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22B75C98-0708-4269-942A-152507BFC08C}" type="datetimeFigureOut">
              <a:rPr lang="zh-CN" altLang="en-US" smtClean="0"/>
              <a:t>2023/9/22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9CA6A8F-B5FC-4871-BED6-1A570EEC9257}" type="slidenum">
              <a:rPr lang="zh-CN" altLang="en-US" smtClean="0"/>
              <a:t>‹#›</a:t>
            </a:fld>
            <a:endParaRPr lang="zh-CN" altLang="en-US"/>
          </a:p>
        </p:txBody>
      </p:sp>
    </p:spTree>
    <p:extLst>
      <p:ext uri="{BB962C8B-B14F-4D97-AF65-F5344CB8AC3E}">
        <p14:creationId xmlns:p14="http://schemas.microsoft.com/office/powerpoint/2010/main" val="1631167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22B75C98-0708-4269-942A-152507BFC08C}" type="datetimeFigureOut">
              <a:rPr lang="zh-CN" altLang="en-US" smtClean="0"/>
              <a:t>2023/9/22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9CA6A8F-B5FC-4871-BED6-1A570EEC9257}" type="slidenum">
              <a:rPr lang="zh-CN" altLang="en-US" smtClean="0"/>
              <a:t>‹#›</a:t>
            </a:fld>
            <a:endParaRPr lang="zh-CN" altLang="en-US"/>
          </a:p>
        </p:txBody>
      </p:sp>
    </p:spTree>
    <p:extLst>
      <p:ext uri="{BB962C8B-B14F-4D97-AF65-F5344CB8AC3E}">
        <p14:creationId xmlns:p14="http://schemas.microsoft.com/office/powerpoint/2010/main" val="2809648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22B75C98-0708-4269-942A-152507BFC08C}" type="datetimeFigureOut">
              <a:rPr lang="zh-CN" altLang="en-US" smtClean="0"/>
              <a:t>2023/9/22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9CA6A8F-B5FC-4871-BED6-1A570EEC9257}" type="slidenum">
              <a:rPr lang="zh-CN" altLang="en-US" smtClean="0"/>
              <a:t>‹#›</a:t>
            </a:fld>
            <a:endParaRPr lang="zh-CN"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76091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22B75C98-0708-4269-942A-152507BFC08C}" type="datetimeFigureOut">
              <a:rPr lang="zh-CN" altLang="en-US" smtClean="0"/>
              <a:t>2023/9/22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9CA6A8F-B5FC-4871-BED6-1A570EEC9257}" type="slidenum">
              <a:rPr lang="zh-CN" altLang="en-US" smtClean="0"/>
              <a:t>‹#›</a:t>
            </a:fld>
            <a:endParaRPr lang="zh-CN" altLang="en-US"/>
          </a:p>
        </p:txBody>
      </p:sp>
    </p:spTree>
    <p:extLst>
      <p:ext uri="{BB962C8B-B14F-4D97-AF65-F5344CB8AC3E}">
        <p14:creationId xmlns:p14="http://schemas.microsoft.com/office/powerpoint/2010/main" val="7656402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22B75C98-0708-4269-942A-152507BFC08C}" type="datetimeFigureOut">
              <a:rPr lang="zh-CN" altLang="en-US" smtClean="0"/>
              <a:t>2023/9/22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9CA6A8F-B5FC-4871-BED6-1A570EEC9257}" type="slidenum">
              <a:rPr lang="zh-CN" altLang="en-US" smtClean="0"/>
              <a:t>‹#›</a:t>
            </a:fld>
            <a:endParaRPr lang="zh-CN"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52596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22B75C98-0708-4269-942A-152507BFC08C}" type="datetimeFigureOut">
              <a:rPr lang="zh-CN" altLang="en-US" smtClean="0"/>
              <a:t>2023/9/22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9CA6A8F-B5FC-4871-BED6-1A570EEC9257}" type="slidenum">
              <a:rPr lang="zh-CN" altLang="en-US" smtClean="0"/>
              <a:t>‹#›</a:t>
            </a:fld>
            <a:endParaRPr lang="zh-CN" altLang="en-US"/>
          </a:p>
        </p:txBody>
      </p:sp>
    </p:spTree>
    <p:extLst>
      <p:ext uri="{BB962C8B-B14F-4D97-AF65-F5344CB8AC3E}">
        <p14:creationId xmlns:p14="http://schemas.microsoft.com/office/powerpoint/2010/main" val="1212823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22B75C98-0708-4269-942A-152507BFC08C}" type="datetimeFigureOut">
              <a:rPr lang="zh-CN" altLang="en-US" smtClean="0"/>
              <a:t>2023/9/22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9CA6A8F-B5FC-4871-BED6-1A570EEC9257}" type="slidenum">
              <a:rPr lang="zh-CN" altLang="en-US" smtClean="0"/>
              <a:t>‹#›</a:t>
            </a:fld>
            <a:endParaRPr lang="zh-CN" altLang="en-US"/>
          </a:p>
        </p:txBody>
      </p:sp>
    </p:spTree>
    <p:extLst>
      <p:ext uri="{BB962C8B-B14F-4D97-AF65-F5344CB8AC3E}">
        <p14:creationId xmlns:p14="http://schemas.microsoft.com/office/powerpoint/2010/main" val="139274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22B75C98-0708-4269-942A-152507BFC08C}" type="datetimeFigureOut">
              <a:rPr lang="zh-CN" altLang="en-US" smtClean="0"/>
              <a:t>2023/9/22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9CA6A8F-B5FC-4871-BED6-1A570EEC9257}" type="slidenum">
              <a:rPr lang="zh-CN" altLang="en-US" smtClean="0"/>
              <a:t>‹#›</a:t>
            </a:fld>
            <a:endParaRPr lang="zh-CN" altLang="en-US"/>
          </a:p>
        </p:txBody>
      </p:sp>
    </p:spTree>
    <p:extLst>
      <p:ext uri="{BB962C8B-B14F-4D97-AF65-F5344CB8AC3E}">
        <p14:creationId xmlns:p14="http://schemas.microsoft.com/office/powerpoint/2010/main" val="280600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22B75C98-0708-4269-942A-152507BFC08C}" type="datetimeFigureOut">
              <a:rPr lang="zh-CN" altLang="en-US" smtClean="0"/>
              <a:t>2023/9/22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9CA6A8F-B5FC-4871-BED6-1A570EEC9257}" type="slidenum">
              <a:rPr lang="zh-CN" altLang="en-US" smtClean="0"/>
              <a:t>‹#›</a:t>
            </a:fld>
            <a:endParaRPr lang="zh-CN" altLang="en-US"/>
          </a:p>
        </p:txBody>
      </p:sp>
    </p:spTree>
    <p:extLst>
      <p:ext uri="{BB962C8B-B14F-4D97-AF65-F5344CB8AC3E}">
        <p14:creationId xmlns:p14="http://schemas.microsoft.com/office/powerpoint/2010/main" val="1596029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22B75C98-0708-4269-942A-152507BFC08C}" type="datetimeFigureOut">
              <a:rPr lang="zh-CN" altLang="en-US" smtClean="0"/>
              <a:t>2023/9/22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9CA6A8F-B5FC-4871-BED6-1A570EEC9257}" type="slidenum">
              <a:rPr lang="zh-CN" altLang="en-US" smtClean="0"/>
              <a:t>‹#›</a:t>
            </a:fld>
            <a:endParaRPr lang="zh-CN" altLang="en-US"/>
          </a:p>
        </p:txBody>
      </p:sp>
    </p:spTree>
    <p:extLst>
      <p:ext uri="{BB962C8B-B14F-4D97-AF65-F5344CB8AC3E}">
        <p14:creationId xmlns:p14="http://schemas.microsoft.com/office/powerpoint/2010/main" val="781515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22B75C98-0708-4269-942A-152507BFC08C}" type="datetimeFigureOut">
              <a:rPr lang="zh-CN" altLang="en-US" smtClean="0"/>
              <a:t>2023/9/22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9CA6A8F-B5FC-4871-BED6-1A570EEC9257}" type="slidenum">
              <a:rPr lang="zh-CN" altLang="en-US" smtClean="0"/>
              <a:t>‹#›</a:t>
            </a:fld>
            <a:endParaRPr lang="zh-CN" altLang="en-US"/>
          </a:p>
        </p:txBody>
      </p:sp>
    </p:spTree>
    <p:extLst>
      <p:ext uri="{BB962C8B-B14F-4D97-AF65-F5344CB8AC3E}">
        <p14:creationId xmlns:p14="http://schemas.microsoft.com/office/powerpoint/2010/main" val="883555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22B75C98-0708-4269-942A-152507BFC08C}" type="datetimeFigureOut">
              <a:rPr lang="zh-CN" altLang="en-US" smtClean="0"/>
              <a:t>2023/9/22</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9CA6A8F-B5FC-4871-BED6-1A570EEC9257}" type="slidenum">
              <a:rPr lang="zh-CN" altLang="en-US" smtClean="0"/>
              <a:t>‹#›</a:t>
            </a:fld>
            <a:endParaRPr lang="zh-CN" altLang="en-US"/>
          </a:p>
        </p:txBody>
      </p:sp>
    </p:spTree>
    <p:extLst>
      <p:ext uri="{BB962C8B-B14F-4D97-AF65-F5344CB8AC3E}">
        <p14:creationId xmlns:p14="http://schemas.microsoft.com/office/powerpoint/2010/main" val="306594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22B75C98-0708-4269-942A-152507BFC08C}" type="datetimeFigureOut">
              <a:rPr lang="zh-CN" altLang="en-US" smtClean="0"/>
              <a:t>2023/9/22</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9CA6A8F-B5FC-4871-BED6-1A570EEC9257}" type="slidenum">
              <a:rPr lang="zh-CN" altLang="en-US" smtClean="0"/>
              <a:t>‹#›</a:t>
            </a:fld>
            <a:endParaRPr lang="zh-CN" altLang="en-US"/>
          </a:p>
        </p:txBody>
      </p:sp>
    </p:spTree>
    <p:extLst>
      <p:ext uri="{BB962C8B-B14F-4D97-AF65-F5344CB8AC3E}">
        <p14:creationId xmlns:p14="http://schemas.microsoft.com/office/powerpoint/2010/main" val="3757458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B75C98-0708-4269-942A-152507BFC08C}" type="datetimeFigureOut">
              <a:rPr lang="zh-CN" altLang="en-US" smtClean="0"/>
              <a:t>2023/9/22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9CA6A8F-B5FC-4871-BED6-1A570EEC9257}" type="slidenum">
              <a:rPr lang="zh-CN" altLang="en-US" smtClean="0"/>
              <a:t>‹#›</a:t>
            </a:fld>
            <a:endParaRPr lang="zh-CN" altLang="en-US"/>
          </a:p>
        </p:txBody>
      </p:sp>
    </p:spTree>
    <p:extLst>
      <p:ext uri="{BB962C8B-B14F-4D97-AF65-F5344CB8AC3E}">
        <p14:creationId xmlns:p14="http://schemas.microsoft.com/office/powerpoint/2010/main" val="335398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CN" altLang="en-US"/>
              <a:t>单击此处编辑母版标题样式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22B75C98-0708-4269-942A-152507BFC08C}" type="datetimeFigureOut">
              <a:rPr lang="zh-CN" altLang="en-US" smtClean="0"/>
              <a:t>2023/9/22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9CA6A8F-B5FC-4871-BED6-1A570EEC9257}" type="slidenum">
              <a:rPr lang="zh-CN" altLang="en-US" smtClean="0"/>
              <a:t>‹#›</a:t>
            </a:fld>
            <a:endParaRPr lang="zh-CN" altLang="en-US"/>
          </a:p>
        </p:txBody>
      </p:sp>
    </p:spTree>
    <p:extLst>
      <p:ext uri="{BB962C8B-B14F-4D97-AF65-F5344CB8AC3E}">
        <p14:creationId xmlns:p14="http://schemas.microsoft.com/office/powerpoint/2010/main" val="3955935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22B75C98-0708-4269-942A-152507BFC08C}" type="datetimeFigureOut">
              <a:rPr lang="zh-CN" altLang="en-US" smtClean="0"/>
              <a:t>2023/9/22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9CA6A8F-B5FC-4871-BED6-1A570EEC9257}" type="slidenum">
              <a:rPr lang="zh-CN" altLang="en-US" smtClean="0"/>
              <a:t>‹#›</a:t>
            </a:fld>
            <a:endParaRPr lang="zh-CN" altLang="en-US"/>
          </a:p>
        </p:txBody>
      </p:sp>
    </p:spTree>
    <p:extLst>
      <p:ext uri="{BB962C8B-B14F-4D97-AF65-F5344CB8AC3E}">
        <p14:creationId xmlns:p14="http://schemas.microsoft.com/office/powerpoint/2010/main" val="3184299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2B75C98-0708-4269-942A-152507BFC08C}" type="datetimeFigureOut">
              <a:rPr lang="zh-CN" altLang="en-US" smtClean="0"/>
              <a:t>2023/9/22</a:t>
            </a:fld>
            <a:endParaRPr lang="zh-CN"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9CA6A8F-B5FC-4871-BED6-1A570EEC9257}" type="slidenum">
              <a:rPr lang="zh-CN" altLang="en-US" smtClean="0"/>
              <a:t>‹#›</a:t>
            </a:fld>
            <a:endParaRPr lang="zh-CN" altLang="en-US"/>
          </a:p>
        </p:txBody>
      </p:sp>
    </p:spTree>
    <p:extLst>
      <p:ext uri="{BB962C8B-B14F-4D97-AF65-F5344CB8AC3E}">
        <p14:creationId xmlns:p14="http://schemas.microsoft.com/office/powerpoint/2010/main" val="306088200"/>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819" r:id="rId12"/>
    <p:sldLayoutId id="2147483820" r:id="rId13"/>
    <p:sldLayoutId id="2147483821" r:id="rId14"/>
    <p:sldLayoutId id="2147483822" r:id="rId15"/>
    <p:sldLayoutId id="214748382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a:extLst>
              <a:ext uri="{FF2B5EF4-FFF2-40B4-BE49-F238E27FC236}">
                <a16:creationId xmlns:a16="http://schemas.microsoft.com/office/drawing/2014/main" id="{0D6A2633-E74C-355E-CE5A-ED3BD5783095}"/>
              </a:ext>
            </a:extLst>
          </p:cNvPr>
          <p:cNvSpPr txBox="1"/>
          <p:nvPr/>
        </p:nvSpPr>
        <p:spPr>
          <a:xfrm>
            <a:off x="-82733" y="1779675"/>
            <a:ext cx="10933611" cy="4288995"/>
          </a:xfrm>
          <a:prstGeom prst="rect">
            <a:avLst/>
          </a:prstGeom>
          <a:noFill/>
        </p:spPr>
        <p:txBody>
          <a:bodyPr wrap="square">
            <a:spAutoFit/>
          </a:bodyPr>
          <a:lstStyle/>
          <a:p>
            <a:pPr algn="ctr">
              <a:lnSpc>
                <a:spcPct val="200000"/>
              </a:lnSpc>
              <a:spcAft>
                <a:spcPts val="750"/>
              </a:spcAft>
            </a:pPr>
            <a:r>
              <a:rPr lang="en-US" altLang="zh-CN" sz="3600" b="1" dirty="0">
                <a:solidFill>
                  <a:srgbClr val="3C3C3C"/>
                </a:solidFill>
                <a:latin typeface="Times New Roman" panose="02020603050405020304" pitchFamily="18" charset="0"/>
                <a:ea typeface="微软雅黑" panose="020B0503020204020204" pitchFamily="34" charset="-122"/>
                <a:cs typeface="Times New Roman" panose="02020603050405020304" pitchFamily="18" charset="0"/>
              </a:rPr>
              <a:t>2023</a:t>
            </a:r>
            <a:r>
              <a:rPr lang="zh-CN" altLang="zh-CN" sz="3600" b="1" dirty="0">
                <a:solidFill>
                  <a:srgbClr val="3C3C3C"/>
                </a:solidFill>
                <a:latin typeface="Times New Roman" panose="02020603050405020304" pitchFamily="18" charset="0"/>
                <a:ea typeface="微软雅黑" panose="020B0503020204020204" pitchFamily="34" charset="-122"/>
                <a:cs typeface="Times New Roman" panose="02020603050405020304" pitchFamily="18" charset="0"/>
              </a:rPr>
              <a:t>年秋季家庭经济困难学生认定</a:t>
            </a:r>
            <a:r>
              <a:rPr lang="zh-CN" altLang="en-US" sz="3600" b="1" dirty="0">
                <a:solidFill>
                  <a:srgbClr val="3C3C3C"/>
                </a:solidFill>
                <a:latin typeface="Times New Roman" panose="02020603050405020304" pitchFamily="18" charset="0"/>
                <a:ea typeface="微软雅黑" panose="020B0503020204020204" pitchFamily="34" charset="-122"/>
                <a:cs typeface="Times New Roman" panose="02020603050405020304" pitchFamily="18" charset="0"/>
              </a:rPr>
              <a:t>工作</a:t>
            </a:r>
            <a:r>
              <a:rPr lang="zh-CN" altLang="en-US" sz="3600" b="1" dirty="0">
                <a:solidFill>
                  <a:srgbClr val="3C3C3C"/>
                </a:solidFill>
                <a:effectLst/>
                <a:latin typeface="宋体" panose="02010600030101010101" pitchFamily="2" charset="-122"/>
                <a:ea typeface="微软雅黑" panose="020B0503020204020204" pitchFamily="34" charset="-122"/>
                <a:cs typeface="宋体" panose="02010600030101010101" pitchFamily="2" charset="-122"/>
              </a:rPr>
              <a:t>班主任培训</a:t>
            </a:r>
            <a:r>
              <a:rPr lang="zh-CN" altLang="en-US" sz="3600" b="1" dirty="0">
                <a:solidFill>
                  <a:srgbClr val="3C3C3C"/>
                </a:solidFill>
                <a:latin typeface="宋体" panose="02010600030101010101" pitchFamily="2" charset="-122"/>
                <a:ea typeface="微软雅黑" panose="020B0503020204020204" pitchFamily="34" charset="-122"/>
                <a:cs typeface="宋体" panose="02010600030101010101" pitchFamily="2" charset="-122"/>
              </a:rPr>
              <a:t>会</a:t>
            </a:r>
            <a:endParaRPr lang="en-US" altLang="zh-CN" sz="1600" b="1" dirty="0">
              <a:solidFill>
                <a:srgbClr val="3C3C3C"/>
              </a:solidFill>
              <a:latin typeface="宋体" panose="02010600030101010101" pitchFamily="2" charset="-122"/>
              <a:ea typeface="微软雅黑" panose="020B0503020204020204" pitchFamily="34" charset="-122"/>
              <a:cs typeface="宋体" panose="02010600030101010101" pitchFamily="2" charset="-122"/>
            </a:endParaRPr>
          </a:p>
          <a:p>
            <a:pPr algn="ctr">
              <a:lnSpc>
                <a:spcPct val="200000"/>
              </a:lnSpc>
              <a:spcAft>
                <a:spcPts val="750"/>
              </a:spcAft>
            </a:pPr>
            <a:endParaRPr lang="en-US" altLang="zh-CN" sz="1400" b="1" dirty="0">
              <a:solidFill>
                <a:srgbClr val="3C3C3C"/>
              </a:solidFill>
              <a:latin typeface="宋体" panose="02010600030101010101" pitchFamily="2" charset="-122"/>
              <a:ea typeface="微软雅黑" panose="020B0503020204020204" pitchFamily="34" charset="-122"/>
              <a:cs typeface="宋体" panose="02010600030101010101" pitchFamily="2" charset="-122"/>
            </a:endParaRPr>
          </a:p>
          <a:p>
            <a:pPr algn="ctr">
              <a:lnSpc>
                <a:spcPct val="200000"/>
              </a:lnSpc>
              <a:spcAft>
                <a:spcPts val="750"/>
              </a:spcAft>
            </a:pPr>
            <a:endParaRPr lang="en-US" altLang="zh-CN" sz="1400" b="1" dirty="0">
              <a:solidFill>
                <a:srgbClr val="3C3C3C"/>
              </a:solidFill>
              <a:latin typeface="宋体" panose="02010600030101010101" pitchFamily="2" charset="-122"/>
              <a:ea typeface="微软雅黑" panose="020B0503020204020204" pitchFamily="34" charset="-122"/>
              <a:cs typeface="宋体" panose="02010600030101010101" pitchFamily="2" charset="-122"/>
            </a:endParaRPr>
          </a:p>
          <a:p>
            <a:pPr algn="ctr">
              <a:lnSpc>
                <a:spcPct val="200000"/>
              </a:lnSpc>
              <a:spcAft>
                <a:spcPts val="750"/>
              </a:spcAft>
            </a:pPr>
            <a:r>
              <a:rPr lang="zh-CN" altLang="en-US" b="1" dirty="0">
                <a:solidFill>
                  <a:srgbClr val="3C3C3C"/>
                </a:solidFill>
                <a:latin typeface="宋体" panose="02010600030101010101" pitchFamily="2" charset="-122"/>
                <a:ea typeface="微软雅黑" panose="020B0503020204020204" pitchFamily="34" charset="-122"/>
                <a:cs typeface="宋体" panose="02010600030101010101" pitchFamily="2" charset="-122"/>
              </a:rPr>
              <a:t>电气工程学院</a:t>
            </a:r>
            <a:endParaRPr lang="en-US" altLang="zh-CN" b="1" dirty="0">
              <a:solidFill>
                <a:srgbClr val="3C3C3C"/>
              </a:solidFill>
              <a:latin typeface="宋体" panose="02010600030101010101" pitchFamily="2" charset="-122"/>
              <a:ea typeface="微软雅黑" panose="020B0503020204020204" pitchFamily="34" charset="-122"/>
              <a:cs typeface="宋体" panose="02010600030101010101" pitchFamily="2" charset="-122"/>
            </a:endParaRPr>
          </a:p>
          <a:p>
            <a:pPr algn="ctr">
              <a:lnSpc>
                <a:spcPct val="200000"/>
              </a:lnSpc>
              <a:spcAft>
                <a:spcPts val="750"/>
              </a:spcAft>
            </a:pPr>
            <a:r>
              <a:rPr lang="en-US" altLang="zh-CN" b="1" dirty="0">
                <a:solidFill>
                  <a:srgbClr val="3C3C3C"/>
                </a:solidFill>
                <a:effectLst/>
                <a:latin typeface="宋体" panose="02010600030101010101" pitchFamily="2" charset="-122"/>
                <a:ea typeface="微软雅黑" panose="020B0503020204020204" pitchFamily="34" charset="-122"/>
                <a:cs typeface="宋体" panose="02010600030101010101" pitchFamily="2" charset="-122"/>
              </a:rPr>
              <a:t>2023</a:t>
            </a:r>
            <a:r>
              <a:rPr lang="zh-CN" altLang="en-US" b="1" dirty="0">
                <a:solidFill>
                  <a:srgbClr val="3C3C3C"/>
                </a:solidFill>
                <a:effectLst/>
                <a:latin typeface="宋体" panose="02010600030101010101" pitchFamily="2" charset="-122"/>
                <a:ea typeface="微软雅黑" panose="020B0503020204020204" pitchFamily="34" charset="-122"/>
                <a:cs typeface="宋体" panose="02010600030101010101" pitchFamily="2" charset="-122"/>
              </a:rPr>
              <a:t>年</a:t>
            </a:r>
            <a:r>
              <a:rPr lang="en-US" altLang="zh-CN" b="1" dirty="0">
                <a:solidFill>
                  <a:srgbClr val="3C3C3C"/>
                </a:solidFill>
                <a:effectLst/>
                <a:latin typeface="宋体" panose="02010600030101010101" pitchFamily="2" charset="-122"/>
                <a:ea typeface="微软雅黑" panose="020B0503020204020204" pitchFamily="34" charset="-122"/>
                <a:cs typeface="宋体" panose="02010600030101010101" pitchFamily="2" charset="-122"/>
              </a:rPr>
              <a:t>9</a:t>
            </a:r>
            <a:r>
              <a:rPr lang="zh-CN" altLang="en-US" b="1" dirty="0">
                <a:solidFill>
                  <a:srgbClr val="3C3C3C"/>
                </a:solidFill>
                <a:effectLst/>
                <a:latin typeface="宋体" panose="02010600030101010101" pitchFamily="2" charset="-122"/>
                <a:ea typeface="微软雅黑" panose="020B0503020204020204" pitchFamily="34" charset="-122"/>
                <a:cs typeface="宋体" panose="02010600030101010101" pitchFamily="2" charset="-122"/>
              </a:rPr>
              <a:t>月</a:t>
            </a:r>
            <a:r>
              <a:rPr lang="en-US" altLang="zh-CN" b="1" dirty="0">
                <a:solidFill>
                  <a:srgbClr val="3C3C3C"/>
                </a:solidFill>
                <a:effectLst/>
                <a:latin typeface="宋体" panose="02010600030101010101" pitchFamily="2" charset="-122"/>
                <a:ea typeface="微软雅黑" panose="020B0503020204020204" pitchFamily="34" charset="-122"/>
                <a:cs typeface="宋体" panose="02010600030101010101" pitchFamily="2" charset="-122"/>
              </a:rPr>
              <a:t>22</a:t>
            </a:r>
            <a:r>
              <a:rPr lang="zh-CN" altLang="en-US" b="1" dirty="0">
                <a:solidFill>
                  <a:srgbClr val="3C3C3C"/>
                </a:solidFill>
                <a:effectLst/>
                <a:latin typeface="宋体" panose="02010600030101010101" pitchFamily="2" charset="-122"/>
                <a:ea typeface="微软雅黑" panose="020B0503020204020204" pitchFamily="34" charset="-122"/>
                <a:cs typeface="宋体" panose="02010600030101010101" pitchFamily="2" charset="-122"/>
              </a:rPr>
              <a:t>日</a:t>
            </a:r>
            <a:endParaRPr lang="en-US" altLang="zh-CN" b="1" dirty="0">
              <a:solidFill>
                <a:srgbClr val="3C3C3C"/>
              </a:solidFill>
              <a:effectLst/>
              <a:latin typeface="宋体" panose="02010600030101010101" pitchFamily="2" charset="-122"/>
              <a:ea typeface="微软雅黑" panose="020B0503020204020204" pitchFamily="34" charset="-122"/>
              <a:cs typeface="宋体" panose="02010600030101010101" pitchFamily="2" charset="-122"/>
            </a:endParaRPr>
          </a:p>
          <a:p>
            <a:pPr algn="ctr">
              <a:lnSpc>
                <a:spcPct val="200000"/>
              </a:lnSpc>
              <a:spcAft>
                <a:spcPts val="750"/>
              </a:spcAft>
            </a:pPr>
            <a:r>
              <a:rPr lang="en-US" altLang="zh-CN" sz="2400" dirty="0">
                <a:solidFill>
                  <a:srgbClr val="3C3C3C"/>
                </a:solidFill>
                <a:latin typeface="宋体" panose="02010600030101010101" pitchFamily="2" charset="-122"/>
                <a:ea typeface="微软雅黑" panose="020B0503020204020204" pitchFamily="34" charset="-122"/>
                <a:cs typeface="宋体" panose="02010600030101010101" pitchFamily="2" charset="-122"/>
              </a:rPr>
              <a:t>                              </a:t>
            </a:r>
            <a:endParaRPr lang="zh-CN" altLang="zh-CN" sz="2000" dirty="0">
              <a:effectLst/>
              <a:latin typeface="宋体" panose="02010600030101010101" pitchFamily="2" charset="-122"/>
              <a:ea typeface="宋体" panose="02010600030101010101" pitchFamily="2" charset="-122"/>
              <a:cs typeface="宋体" panose="02010600030101010101" pitchFamily="2" charset="-122"/>
            </a:endParaRPr>
          </a:p>
        </p:txBody>
      </p:sp>
    </p:spTree>
    <p:extLst>
      <p:ext uri="{BB962C8B-B14F-4D97-AF65-F5344CB8AC3E}">
        <p14:creationId xmlns:p14="http://schemas.microsoft.com/office/powerpoint/2010/main" val="1533235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EDF7DEFF-0B66-FC7D-4765-FAF23A87D4B8}"/>
              </a:ext>
            </a:extLst>
          </p:cNvPr>
          <p:cNvSpPr txBox="1"/>
          <p:nvPr/>
        </p:nvSpPr>
        <p:spPr>
          <a:xfrm>
            <a:off x="182880" y="0"/>
            <a:ext cx="9518468" cy="6552884"/>
          </a:xfrm>
          <a:prstGeom prst="rect">
            <a:avLst/>
          </a:prstGeom>
          <a:noFill/>
        </p:spPr>
        <p:txBody>
          <a:bodyPr wrap="square">
            <a:spAutoFit/>
          </a:bodyPr>
          <a:lstStyle/>
          <a:p>
            <a:pPr indent="355600" algn="just">
              <a:lnSpc>
                <a:spcPct val="150000"/>
              </a:lnSpc>
            </a:pPr>
            <a:r>
              <a:rPr lang="zh-CN" altLang="zh-CN" sz="2400" kern="100" dirty="0">
                <a:solidFill>
                  <a:srgbClr val="000000"/>
                </a:solidFill>
                <a:effectLst/>
                <a:latin typeface="+mn-ea"/>
                <a:cs typeface="Times New Roman" panose="02020603050405020304" pitchFamily="18" charset="0"/>
              </a:rPr>
              <a:t>一、认定对象</a:t>
            </a:r>
            <a:endParaRPr lang="zh-CN" altLang="zh-CN" sz="1600" kern="100" dirty="0">
              <a:effectLst/>
              <a:latin typeface="+mn-ea"/>
              <a:cs typeface="Times New Roman" panose="02020603050405020304" pitchFamily="18" charset="0"/>
            </a:endParaRPr>
          </a:p>
          <a:p>
            <a:pPr indent="355600" algn="just">
              <a:lnSpc>
                <a:spcPct val="150000"/>
              </a:lnSpc>
            </a:pPr>
            <a:r>
              <a:rPr lang="zh-CN" altLang="zh-CN" sz="1800" kern="100" dirty="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全日制在校学生</a:t>
            </a:r>
            <a:endParaRPr lang="zh-CN" alt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indent="355600" algn="just">
              <a:lnSpc>
                <a:spcPct val="150000"/>
              </a:lnSpc>
            </a:pPr>
            <a:r>
              <a:rPr lang="zh-CN" altLang="zh-CN" sz="2400" kern="100" dirty="0">
                <a:solidFill>
                  <a:srgbClr val="000000"/>
                </a:solidFill>
                <a:latin typeface="+mn-ea"/>
                <a:cs typeface="Times New Roman" panose="02020603050405020304" pitchFamily="18" charset="0"/>
              </a:rPr>
              <a:t>二、认定依据</a:t>
            </a:r>
          </a:p>
          <a:p>
            <a:pPr indent="355600" algn="just">
              <a:lnSpc>
                <a:spcPct val="150000"/>
              </a:lnSpc>
            </a:pPr>
            <a:r>
              <a:rPr lang="zh-CN" altLang="zh-CN" sz="1800" kern="100" dirty="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一）学生属于扶贫部门认定的建档立卡贫困家庭子女，民政部门认定的最低生活保障家庭子女、特困救助供养人员、孤儿、享受国家定期抚恤补助的优抚对象子女、因公牺牲警察子女、残联认定的残疾人及残疾人子女、工会组织认定的特困职工家庭子女等。</a:t>
            </a:r>
            <a:endParaRPr lang="zh-CN" alt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indent="355600" algn="just">
              <a:lnSpc>
                <a:spcPct val="150000"/>
              </a:lnSpc>
            </a:pPr>
            <a:r>
              <a:rPr lang="zh-CN" altLang="zh-CN" sz="1800" kern="100" dirty="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（二）学生家庭遭受重大自然灾害、重大突发意外事件。</a:t>
            </a:r>
            <a:endParaRPr lang="zh-CN" alt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indent="355600" algn="just">
              <a:lnSpc>
                <a:spcPct val="150000"/>
              </a:lnSpc>
            </a:pPr>
            <a:r>
              <a:rPr lang="zh-CN" altLang="zh-CN" sz="1800" kern="100" dirty="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（三）学生户籍所在地经济发展水平、城乡居民最低生活保障标准，学校所在地的物价水平和学校收费标准。</a:t>
            </a:r>
            <a:endParaRPr lang="zh-CN" alt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indent="355600" algn="just">
              <a:lnSpc>
                <a:spcPct val="150000"/>
              </a:lnSpc>
            </a:pPr>
            <a:r>
              <a:rPr lang="zh-CN" altLang="zh-CN" sz="1800" kern="100" dirty="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（四）学生家庭收入和资产、负债状况。</a:t>
            </a:r>
            <a:endParaRPr lang="zh-CN" alt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indent="355600" algn="just">
              <a:lnSpc>
                <a:spcPct val="150000"/>
              </a:lnSpc>
            </a:pPr>
            <a:r>
              <a:rPr lang="zh-CN" altLang="zh-CN" sz="1800" kern="100" dirty="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（五）学生家庭赡养老人和抚养其他就学子女等负担情况，劳动力文化和职业、收入情况，家庭成员健康状况。</a:t>
            </a:r>
            <a:endParaRPr lang="zh-CN" alt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indent="355600" algn="just">
              <a:lnSpc>
                <a:spcPct val="150000"/>
              </a:lnSpc>
            </a:pPr>
            <a:r>
              <a:rPr lang="zh-CN" altLang="zh-CN" sz="1800" kern="100" dirty="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（六）学生消费的金额、结构等合理性。</a:t>
            </a:r>
            <a:endParaRPr lang="zh-CN" alt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indent="355600" algn="just">
              <a:lnSpc>
                <a:spcPct val="150000"/>
              </a:lnSpc>
            </a:pPr>
            <a:r>
              <a:rPr lang="zh-CN" altLang="zh-CN" sz="1800" kern="100" dirty="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（七）学生本人健康状况等。</a:t>
            </a:r>
            <a:endParaRPr lang="zh-CN" alt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indent="355600" algn="just">
              <a:lnSpc>
                <a:spcPct val="150000"/>
              </a:lnSpc>
            </a:pPr>
            <a:r>
              <a:rPr lang="zh-CN" altLang="zh-CN" sz="1800" kern="100" dirty="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（八）其他可能导致学生家庭经济困难的情况。</a:t>
            </a:r>
            <a:endParaRPr lang="zh-CN" alt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1568038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FBD093AF-99C5-CAAC-460C-87AC8595A252}"/>
              </a:ext>
            </a:extLst>
          </p:cNvPr>
          <p:cNvSpPr txBox="1"/>
          <p:nvPr/>
        </p:nvSpPr>
        <p:spPr>
          <a:xfrm>
            <a:off x="881741" y="601491"/>
            <a:ext cx="7670075" cy="5179431"/>
          </a:xfrm>
          <a:prstGeom prst="rect">
            <a:avLst/>
          </a:prstGeom>
          <a:noFill/>
        </p:spPr>
        <p:txBody>
          <a:bodyPr wrap="square">
            <a:spAutoFit/>
          </a:bodyPr>
          <a:lstStyle/>
          <a:p>
            <a:pPr indent="355600" algn="just">
              <a:lnSpc>
                <a:spcPct val="200000"/>
              </a:lnSpc>
            </a:pPr>
            <a:r>
              <a:rPr lang="zh-CN" altLang="zh-CN" sz="2400" kern="100" dirty="0">
                <a:solidFill>
                  <a:srgbClr val="000000"/>
                </a:solidFill>
                <a:effectLst/>
                <a:latin typeface="+mn-ea"/>
                <a:cs typeface="Times New Roman" panose="02020603050405020304" pitchFamily="18" charset="0"/>
              </a:rPr>
              <a:t>三、认定等级</a:t>
            </a:r>
            <a:endParaRPr lang="zh-CN" altLang="zh-CN" sz="1600" kern="100" dirty="0">
              <a:effectLst/>
              <a:latin typeface="+mn-ea"/>
              <a:cs typeface="Times New Roman" panose="02020603050405020304" pitchFamily="18" charset="0"/>
            </a:endParaRPr>
          </a:p>
          <a:p>
            <a:pPr indent="409575" algn="just">
              <a:lnSpc>
                <a:spcPct val="200000"/>
              </a:lnSpc>
            </a:pPr>
            <a:r>
              <a:rPr lang="zh-CN" altLang="zh-CN" sz="1800" kern="100" dirty="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根据学生家庭经济困难程度不同，设置特别困难、比较困难、一般困难三级。</a:t>
            </a:r>
            <a:endParaRPr lang="zh-CN" alt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indent="409575" algn="just">
              <a:lnSpc>
                <a:spcPct val="200000"/>
              </a:lnSpc>
            </a:pPr>
            <a:r>
              <a:rPr lang="zh-CN" altLang="zh-CN" sz="1800" kern="100" dirty="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特别困难，主要指学生及其家庭没有能力提供其在校期间学习和生活基本支出。</a:t>
            </a:r>
            <a:endParaRPr lang="zh-CN" alt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indent="409575" algn="just">
              <a:lnSpc>
                <a:spcPct val="200000"/>
              </a:lnSpc>
            </a:pPr>
            <a:r>
              <a:rPr lang="zh-CN" altLang="zh-CN" sz="1800" kern="100" dirty="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比较困难，指学生及其家庭仅能提供其在校期间部分学习和生活基本支出，其余部分需要依靠国家资助政策补充。</a:t>
            </a:r>
            <a:endParaRPr lang="zh-CN" alt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indent="409575" algn="just">
              <a:lnSpc>
                <a:spcPct val="200000"/>
              </a:lnSpc>
            </a:pPr>
            <a:r>
              <a:rPr lang="zh-CN" altLang="zh-CN" sz="1800" kern="100" dirty="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一般困难，指学生及其家庭能提供大部分，但尚不能完全提供其在校期间学习和生活基本支出。</a:t>
            </a:r>
            <a:endParaRPr lang="zh-CN" alt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1994871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05704955-8714-A7D6-C90C-F3B2A6CEBC8C}"/>
              </a:ext>
            </a:extLst>
          </p:cNvPr>
          <p:cNvSpPr txBox="1"/>
          <p:nvPr/>
        </p:nvSpPr>
        <p:spPr>
          <a:xfrm>
            <a:off x="300446" y="592889"/>
            <a:ext cx="11151325" cy="6102568"/>
          </a:xfrm>
          <a:prstGeom prst="rect">
            <a:avLst/>
          </a:prstGeom>
          <a:noFill/>
        </p:spPr>
        <p:txBody>
          <a:bodyPr wrap="square">
            <a:spAutoFit/>
          </a:bodyPr>
          <a:lstStyle/>
          <a:p>
            <a:pPr>
              <a:lnSpc>
                <a:spcPct val="200000"/>
              </a:lnSpc>
            </a:pPr>
            <a:r>
              <a:rPr lang="en-US" altLang="zh-CN" sz="18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1</a:t>
            </a:r>
            <a:r>
              <a:rPr lang="zh-CN" altLang="zh-CN" sz="18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、学生提交申请阶段（</a:t>
            </a:r>
            <a:r>
              <a:rPr lang="en-US" altLang="zh-CN" sz="18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9.21-9.24</a:t>
            </a:r>
            <a:r>
              <a:rPr lang="zh-CN" altLang="zh-CN" sz="18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a:t>
            </a:r>
            <a:endParaRPr lang="zh-CN" altLang="zh-CN" sz="18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p>
            <a:pPr indent="304800">
              <a:lnSpc>
                <a:spcPct val="200000"/>
              </a:lnSpc>
            </a:pPr>
            <a:r>
              <a:rPr lang="zh-CN" altLang="zh-CN" sz="18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请电气学院各年级本专科学生认真学习《学生手册》和《南京工业职业技术大学家庭经济困难学生认定工作实施办法》自愿进行认定申请。学生可通过分为移动端、电脑端两种渠道提交困难生申请，具体操作步骤</a:t>
            </a:r>
            <a:r>
              <a:rPr lang="zh-CN" altLang="en-US" sz="18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相关</a:t>
            </a:r>
            <a:r>
              <a:rPr lang="en-US" altLang="zh-CN" sz="18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PPT</a:t>
            </a:r>
            <a:r>
              <a:rPr lang="zh-CN" altLang="en-US"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已发到各班级</a:t>
            </a:r>
            <a:r>
              <a:rPr lang="zh-CN" altLang="zh-CN" sz="18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。信息填写完成后可自行打印</a:t>
            </a:r>
            <a:r>
              <a:rPr lang="zh-CN" altLang="en-US" sz="18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系统</a:t>
            </a:r>
            <a:r>
              <a:rPr lang="zh-CN" altLang="zh-CN" sz="18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《申请表》，学生核对后签字并交至所在班级。</a:t>
            </a:r>
            <a:r>
              <a:rPr lang="zh-CN" altLang="en-US" sz="18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如果有低保、建档立卡、残疾、孤儿等特殊困难类型的学生，请将相关证明材料复印件交给班主任。</a:t>
            </a:r>
            <a:endParaRPr lang="zh-CN" altLang="zh-CN" sz="18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p>
            <a:pPr>
              <a:lnSpc>
                <a:spcPct val="200000"/>
              </a:lnSpc>
            </a:pPr>
            <a:r>
              <a:rPr lang="en-US" altLang="zh-CN" sz="18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2</a:t>
            </a:r>
            <a:r>
              <a:rPr lang="zh-CN" altLang="zh-CN" sz="18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、班级评议及公示阶段（</a:t>
            </a:r>
            <a:r>
              <a:rPr lang="en-US" altLang="zh-CN" sz="18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9.25</a:t>
            </a:r>
            <a:r>
              <a:rPr lang="zh-CN" altLang="en-US" sz="18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前民主评议，</a:t>
            </a:r>
            <a:r>
              <a:rPr lang="en-US" altLang="zh-CN" sz="18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9.26-9.28</a:t>
            </a:r>
            <a:r>
              <a:rPr lang="zh-CN" altLang="en-US" sz="18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班级公示</a:t>
            </a:r>
            <a:r>
              <a:rPr lang="zh-CN" altLang="zh-CN" sz="18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a:t>
            </a:r>
            <a:endParaRPr lang="zh-CN" altLang="zh-CN" sz="18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p>
            <a:pPr indent="304800">
              <a:lnSpc>
                <a:spcPct val="200000"/>
              </a:lnSpc>
            </a:pPr>
            <a:r>
              <a:rPr lang="zh-CN" altLang="en-US"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班主任成立</a:t>
            </a:r>
            <a:r>
              <a:rPr lang="zh-CN" altLang="zh-CN" sz="18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认定评议小组</a:t>
            </a:r>
            <a:r>
              <a:rPr lang="zh-CN" altLang="en-US" sz="18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，小组成员</a:t>
            </a:r>
            <a:r>
              <a:rPr lang="zh-CN" altLang="zh-CN" sz="18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根据学生提交的申请表及《家庭经济困难学生民主评议参考内容》（</a:t>
            </a:r>
            <a:r>
              <a:rPr lang="en-US" altLang="zh-CN" sz="18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30</a:t>
            </a:r>
            <a:r>
              <a:rPr lang="zh-CN" altLang="zh-CN" sz="18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分）统筹考虑学生家庭人均收入、学生日常消费行为以及其他影响其家庭经济状况等情况进行评议</a:t>
            </a:r>
            <a:r>
              <a:rPr lang="zh-CN" altLang="en-US" sz="18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18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将评议结果报送给各自辅导员</a:t>
            </a:r>
            <a:r>
              <a:rPr lang="zh-CN" altLang="en-US" sz="18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。学院</a:t>
            </a:r>
            <a:r>
              <a:rPr lang="zh-CN" altLang="zh-CN" sz="18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根据系统分数及班级评议结果拟确定班级家庭经济困难学生及困难等级，并在班级范围进行公示</a:t>
            </a:r>
            <a:r>
              <a:rPr lang="zh-CN" altLang="en-US" sz="18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，公示时间不少于</a:t>
            </a:r>
            <a:r>
              <a:rPr lang="zh-CN" altLang="zh-CN" sz="18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三个工作日，如有异议及时核准调整</a:t>
            </a:r>
            <a:r>
              <a:rPr lang="zh-CN" altLang="en-US"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并重新进行公示</a:t>
            </a:r>
            <a:r>
              <a:rPr lang="zh-CN" altLang="zh-CN" sz="18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，无异议后报学院认定审核。</a:t>
            </a:r>
            <a:endParaRPr lang="zh-CN" altLang="zh-CN" sz="18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文本框 1">
            <a:extLst>
              <a:ext uri="{FF2B5EF4-FFF2-40B4-BE49-F238E27FC236}">
                <a16:creationId xmlns:a16="http://schemas.microsoft.com/office/drawing/2014/main" id="{12EED39B-00A8-6B5E-FEDC-391E44FC33F0}"/>
              </a:ext>
            </a:extLst>
          </p:cNvPr>
          <p:cNvSpPr txBox="1"/>
          <p:nvPr/>
        </p:nvSpPr>
        <p:spPr>
          <a:xfrm>
            <a:off x="209006" y="69669"/>
            <a:ext cx="2551611" cy="523220"/>
          </a:xfrm>
          <a:prstGeom prst="rect">
            <a:avLst/>
          </a:prstGeom>
          <a:noFill/>
        </p:spPr>
        <p:txBody>
          <a:bodyPr wrap="square" rtlCol="0">
            <a:spAutoFit/>
          </a:bodyPr>
          <a:lstStyle/>
          <a:p>
            <a:r>
              <a:rPr lang="zh-CN" altLang="en-US" sz="2800" dirty="0"/>
              <a:t>四、认定流程：</a:t>
            </a:r>
          </a:p>
        </p:txBody>
      </p:sp>
    </p:spTree>
    <p:extLst>
      <p:ext uri="{BB962C8B-B14F-4D97-AF65-F5344CB8AC3E}">
        <p14:creationId xmlns:p14="http://schemas.microsoft.com/office/powerpoint/2010/main" val="4033791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800C9A51-1746-DCF9-5D86-B0980381AAB1}"/>
              </a:ext>
            </a:extLst>
          </p:cNvPr>
          <p:cNvSpPr txBox="1"/>
          <p:nvPr/>
        </p:nvSpPr>
        <p:spPr>
          <a:xfrm>
            <a:off x="1149532" y="757646"/>
            <a:ext cx="7794171" cy="4440767"/>
          </a:xfrm>
          <a:prstGeom prst="rect">
            <a:avLst/>
          </a:prstGeom>
          <a:noFill/>
        </p:spPr>
        <p:txBody>
          <a:bodyPr wrap="square">
            <a:spAutoFit/>
          </a:bodyPr>
          <a:lstStyle/>
          <a:p>
            <a:pPr>
              <a:lnSpc>
                <a:spcPct val="200000"/>
              </a:lnSpc>
            </a:pPr>
            <a:r>
              <a:rPr lang="en-US" altLang="zh-CN" sz="1800" dirty="0">
                <a:solidFill>
                  <a:srgbClr val="FF0000"/>
                </a:solidFill>
                <a:effectLst/>
                <a:latin typeface="微软雅黑" panose="020B0503020204020204" pitchFamily="34" charset="-122"/>
                <a:ea typeface="微软雅黑" panose="020B0503020204020204" pitchFamily="34" charset="-122"/>
                <a:cs typeface="Times New Roman" panose="02020603050405020304" pitchFamily="18" charset="0"/>
              </a:rPr>
              <a:t>3</a:t>
            </a:r>
            <a:r>
              <a:rPr lang="zh-CN" altLang="zh-CN" sz="1800" dirty="0">
                <a:solidFill>
                  <a:srgbClr val="FF0000"/>
                </a:solidFill>
                <a:effectLst/>
                <a:latin typeface="微软雅黑" panose="020B0503020204020204" pitchFamily="34" charset="-122"/>
                <a:ea typeface="微软雅黑" panose="020B0503020204020204" pitchFamily="34" charset="-122"/>
                <a:cs typeface="Times New Roman" panose="02020603050405020304" pitchFamily="18" charset="0"/>
              </a:rPr>
              <a:t>、学院资助工作领导小组审核及公示阶段（</a:t>
            </a:r>
            <a:r>
              <a:rPr lang="en-US" altLang="zh-CN" sz="1800" dirty="0">
                <a:solidFill>
                  <a:srgbClr val="FF0000"/>
                </a:solidFill>
                <a:effectLst/>
                <a:latin typeface="微软雅黑" panose="020B0503020204020204" pitchFamily="34" charset="-122"/>
                <a:ea typeface="微软雅黑" panose="020B0503020204020204" pitchFamily="34" charset="-122"/>
                <a:cs typeface="Times New Roman" panose="02020603050405020304" pitchFamily="18" charset="0"/>
              </a:rPr>
              <a:t>10.7-10.13</a:t>
            </a:r>
            <a:r>
              <a:rPr lang="zh-CN" altLang="zh-CN" sz="1800" dirty="0">
                <a:solidFill>
                  <a:srgbClr val="FF0000"/>
                </a:solidFill>
                <a:effectLst/>
                <a:latin typeface="微软雅黑" panose="020B0503020204020204" pitchFamily="34" charset="-122"/>
                <a:ea typeface="微软雅黑" panose="020B0503020204020204" pitchFamily="34" charset="-122"/>
                <a:cs typeface="Times New Roman" panose="02020603050405020304" pitchFamily="18" charset="0"/>
              </a:rPr>
              <a:t>）</a:t>
            </a:r>
          </a:p>
          <a:p>
            <a:pPr indent="304800">
              <a:lnSpc>
                <a:spcPct val="200000"/>
              </a:lnSpc>
            </a:pPr>
            <a:r>
              <a:rPr lang="zh-CN" altLang="zh-CN" sz="1800" dirty="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学院认定工作组汇总并认真审核班级认定评议小组提出的家庭经济困难学生名单</a:t>
            </a:r>
            <a:r>
              <a:rPr lang="zh-CN" altLang="en-US" sz="1800" dirty="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及等级</a:t>
            </a:r>
            <a:r>
              <a:rPr lang="zh-CN" altLang="zh-CN" sz="1800" dirty="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，将家庭经济困难学生的名单及等级在学院范围内公示三个工作日，如有异议向学院认定工作组提出质疑，在学生手册中规定时间内给予答复。无异议后报送学生工作处。</a:t>
            </a:r>
            <a:endParaRPr lang="zh-CN" altLang="zh-CN" sz="1800" dirty="0">
              <a:effectLst/>
              <a:latin typeface="微软雅黑" panose="020B0503020204020204" pitchFamily="34" charset="-122"/>
              <a:ea typeface="微软雅黑" panose="020B0503020204020204" pitchFamily="34" charset="-122"/>
              <a:cs typeface="Times New Roman" panose="02020603050405020304" pitchFamily="18" charset="0"/>
            </a:endParaRPr>
          </a:p>
          <a:p>
            <a:pPr>
              <a:lnSpc>
                <a:spcPct val="200000"/>
              </a:lnSpc>
            </a:pPr>
            <a:r>
              <a:rPr lang="en-US" altLang="zh-CN" sz="1800" dirty="0">
                <a:solidFill>
                  <a:srgbClr val="FF0000"/>
                </a:solidFill>
                <a:effectLst/>
                <a:latin typeface="微软雅黑" panose="020B0503020204020204" pitchFamily="34" charset="-122"/>
                <a:ea typeface="微软雅黑" panose="020B0503020204020204" pitchFamily="34" charset="-122"/>
                <a:cs typeface="Times New Roman" panose="02020603050405020304" pitchFamily="18" charset="0"/>
              </a:rPr>
              <a:t>4</a:t>
            </a:r>
            <a:r>
              <a:rPr lang="zh-CN" altLang="zh-CN" sz="1800" dirty="0">
                <a:solidFill>
                  <a:srgbClr val="FF0000"/>
                </a:solidFill>
                <a:effectLst/>
                <a:latin typeface="微软雅黑" panose="020B0503020204020204" pitchFamily="34" charset="-122"/>
                <a:ea typeface="微软雅黑" panose="020B0503020204020204" pitchFamily="34" charset="-122"/>
                <a:cs typeface="Times New Roman" panose="02020603050405020304" pitchFamily="18" charset="0"/>
              </a:rPr>
              <a:t>、学校学生资助工作领导小组审批阶段</a:t>
            </a:r>
          </a:p>
          <a:p>
            <a:pPr indent="304800">
              <a:lnSpc>
                <a:spcPct val="200000"/>
              </a:lnSpc>
            </a:pPr>
            <a:r>
              <a:rPr lang="zh-CN" altLang="zh-CN" sz="1800" dirty="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学生工作处汇总、审核各学院报送的学生名单及等级，在全校范围内公示无异议后，确定家庭经济困难学生</a:t>
            </a:r>
            <a:r>
              <a:rPr lang="zh-CN" altLang="en-US" sz="1800" dirty="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名单及等级</a:t>
            </a:r>
            <a:r>
              <a:rPr lang="zh-CN" altLang="zh-CN" sz="1800" dirty="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altLang="zh-CN" sz="1800" dirty="0">
              <a:effectLst/>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968203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a16="http://schemas.microsoft.com/office/drawing/2014/main" id="{E8FDB56D-1F15-83B4-E897-1AB01615601D}"/>
              </a:ext>
            </a:extLst>
          </p:cNvPr>
          <p:cNvPicPr>
            <a:picLocks noChangeAspect="1"/>
          </p:cNvPicPr>
          <p:nvPr/>
        </p:nvPicPr>
        <p:blipFill>
          <a:blip r:embed="rId2"/>
          <a:stretch>
            <a:fillRect/>
          </a:stretch>
        </p:blipFill>
        <p:spPr>
          <a:xfrm>
            <a:off x="536441" y="271870"/>
            <a:ext cx="4514850" cy="6124575"/>
          </a:xfrm>
          <a:prstGeom prst="rect">
            <a:avLst/>
          </a:prstGeom>
        </p:spPr>
      </p:pic>
      <p:pic>
        <p:nvPicPr>
          <p:cNvPr id="6" name="图片 5" descr="手机屏幕截图&#10;&#10;描述已自动生成">
            <a:extLst>
              <a:ext uri="{FF2B5EF4-FFF2-40B4-BE49-F238E27FC236}">
                <a16:creationId xmlns:a16="http://schemas.microsoft.com/office/drawing/2014/main" id="{8B117593-2256-E645-C9CC-AB6AC79D0E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6102" y="271870"/>
            <a:ext cx="4448796" cy="6115904"/>
          </a:xfrm>
          <a:prstGeom prst="rect">
            <a:avLst/>
          </a:prstGeom>
        </p:spPr>
      </p:pic>
    </p:spTree>
    <p:extLst>
      <p:ext uri="{BB962C8B-B14F-4D97-AF65-F5344CB8AC3E}">
        <p14:creationId xmlns:p14="http://schemas.microsoft.com/office/powerpoint/2010/main" val="3029193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78A98854-44AD-589B-1ED3-70E6DFCDBB5E}"/>
              </a:ext>
            </a:extLst>
          </p:cNvPr>
          <p:cNvSpPr txBox="1"/>
          <p:nvPr/>
        </p:nvSpPr>
        <p:spPr>
          <a:xfrm>
            <a:off x="-1" y="333137"/>
            <a:ext cx="7884428" cy="6524863"/>
          </a:xfrm>
          <a:prstGeom prst="rect">
            <a:avLst/>
          </a:prstGeom>
          <a:noFill/>
        </p:spPr>
        <p:txBody>
          <a:bodyPr wrap="square" rtlCol="0">
            <a:spAutoFit/>
          </a:bodyPr>
          <a:lstStyle/>
          <a:p>
            <a:pPr>
              <a:lnSpc>
                <a:spcPts val="4000"/>
              </a:lnSpc>
            </a:pP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1</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、请提醒学生务必要在</a:t>
            </a:r>
            <a:r>
              <a:rPr lang="en-US" altLang="zh-CN"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9</a:t>
            </a:r>
            <a:r>
              <a:rPr lang="zh-CN" altLang="en-US"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月</a:t>
            </a:r>
            <a:r>
              <a:rPr lang="en-US" altLang="zh-CN"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24</a:t>
            </a:r>
            <a:r>
              <a:rPr lang="zh-CN" altLang="en-US"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日</a:t>
            </a:r>
            <a:r>
              <a:rPr lang="en-US" altLang="zh-CN"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20</a:t>
            </a:r>
            <a:r>
              <a:rPr lang="zh-CN" altLang="en-US"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点前</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完成家庭经济困难生的认定的系统申请，并提醒填写完成后</a:t>
            </a:r>
            <a:r>
              <a:rPr lang="zh-CN" altLang="en-US"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一定要点击提交</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，并确保</a:t>
            </a:r>
            <a:r>
              <a:rPr lang="zh-CN" altLang="en-US"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信息准确</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，否则申请会被退回。</a:t>
            </a:r>
            <a:endParaRPr lang="en-US" altLang="zh-CN" dirty="0">
              <a:latin typeface="微软雅黑" panose="020B0503020204020204" pitchFamily="34" charset="-122"/>
              <a:ea typeface="微软雅黑" panose="020B0503020204020204" pitchFamily="34" charset="-122"/>
              <a:cs typeface="Times New Roman" panose="02020603050405020304" pitchFamily="18" charset="0"/>
            </a:endParaRPr>
          </a:p>
          <a:p>
            <a:pPr>
              <a:lnSpc>
                <a:spcPts val="4000"/>
              </a:lnSpc>
            </a:pP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2</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、成立班级评议小组，由班主任、学生干部和普通学生代表组成。</a:t>
            </a:r>
            <a:endParaRPr lang="en-US" altLang="zh-CN" dirty="0">
              <a:latin typeface="微软雅黑" panose="020B0503020204020204" pitchFamily="34" charset="-122"/>
              <a:ea typeface="微软雅黑" panose="020B0503020204020204" pitchFamily="34" charset="-122"/>
              <a:cs typeface="Times New Roman" panose="02020603050405020304" pitchFamily="18" charset="0"/>
            </a:endParaRPr>
          </a:p>
          <a:p>
            <a:pPr marL="285750" indent="-285750">
              <a:lnSpc>
                <a:spcPts val="4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评议小组成员</a:t>
            </a:r>
            <a:r>
              <a:rPr lang="zh-CN" altLang="en-US"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不能</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有申请困难认定的学生，</a:t>
            </a:r>
            <a:endParaRPr lang="en-US" altLang="zh-CN" dirty="0">
              <a:latin typeface="微软雅黑" panose="020B0503020204020204" pitchFamily="34" charset="-122"/>
              <a:ea typeface="微软雅黑" panose="020B0503020204020204" pitchFamily="34" charset="-122"/>
              <a:cs typeface="Times New Roman" panose="02020603050405020304" pitchFamily="18" charset="0"/>
            </a:endParaRPr>
          </a:p>
          <a:p>
            <a:pPr marL="285750" indent="-285750">
              <a:lnSpc>
                <a:spcPts val="4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评议小组成员总人数</a:t>
            </a:r>
            <a:r>
              <a:rPr lang="zh-CN" altLang="en-US"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不少于</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班级成员</a:t>
            </a:r>
            <a:r>
              <a:rPr lang="en-US" altLang="zh-CN"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10%</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a:t>
            </a:r>
            <a:endParaRPr lang="en-US" altLang="zh-CN" dirty="0">
              <a:latin typeface="微软雅黑" panose="020B0503020204020204" pitchFamily="34" charset="-122"/>
              <a:ea typeface="微软雅黑" panose="020B0503020204020204" pitchFamily="34" charset="-122"/>
              <a:cs typeface="Times New Roman" panose="02020603050405020304" pitchFamily="18" charset="0"/>
            </a:endParaRPr>
          </a:p>
          <a:p>
            <a:pPr marL="285750" indent="-285750">
              <a:lnSpc>
                <a:spcPts val="4000"/>
              </a:lnSpc>
              <a:buFont typeface="Arial" panose="020B0604020202020204" pitchFamily="34" charset="0"/>
              <a:buChar char="•"/>
            </a:pPr>
            <a:r>
              <a:rPr lang="zh-CN" altLang="en-US"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评议前</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必须将评议小组成员名单在班级内</a:t>
            </a:r>
            <a:r>
              <a:rPr lang="zh-CN" altLang="en-US"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进行公示</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a:t>
            </a:r>
            <a:endParaRPr lang="en-US" altLang="zh-CN" dirty="0">
              <a:latin typeface="微软雅黑" panose="020B0503020204020204" pitchFamily="34" charset="-122"/>
              <a:ea typeface="微软雅黑" panose="020B0503020204020204" pitchFamily="34" charset="-122"/>
              <a:cs typeface="Times New Roman" panose="02020603050405020304" pitchFamily="18" charset="0"/>
            </a:endParaRPr>
          </a:p>
          <a:p>
            <a:pPr>
              <a:lnSpc>
                <a:spcPts val="4000"/>
              </a:lnSpc>
            </a:pP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3</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、民主评议需在</a:t>
            </a:r>
            <a:r>
              <a:rPr lang="en-US" altLang="zh-CN"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9</a:t>
            </a:r>
            <a:r>
              <a:rPr lang="zh-CN" altLang="en-US"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月</a:t>
            </a:r>
            <a:r>
              <a:rPr lang="en-US" altLang="zh-CN"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25</a:t>
            </a:r>
            <a:r>
              <a:rPr lang="zh-CN" altLang="en-US"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日前</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完成。评议小组根据学生提交的申请表及</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家庭经济困难学生民主评议参考内容</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统筹考虑学生家庭人均收入、学生日常消费行为以及其他影响其家庭经济状况等情况进行评议（</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30</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分）。</a:t>
            </a:r>
            <a:endParaRPr lang="en-US" altLang="zh-CN" dirty="0">
              <a:latin typeface="微软雅黑" panose="020B0503020204020204" pitchFamily="34" charset="-122"/>
              <a:ea typeface="微软雅黑" panose="020B0503020204020204" pitchFamily="34" charset="-122"/>
              <a:cs typeface="Times New Roman" panose="02020603050405020304" pitchFamily="18" charset="0"/>
            </a:endParaRPr>
          </a:p>
          <a:p>
            <a:pPr marL="285750" indent="-285750">
              <a:lnSpc>
                <a:spcPts val="4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评议过程严格把关、</a:t>
            </a:r>
            <a:r>
              <a:rPr lang="zh-CN" altLang="en-US"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公平公正公开</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en-US"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尊重和保护学生隐私</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a:t>
            </a:r>
            <a:endParaRPr lang="en-US" altLang="zh-CN" dirty="0">
              <a:latin typeface="微软雅黑" panose="020B0503020204020204" pitchFamily="34" charset="-122"/>
              <a:ea typeface="微软雅黑" panose="020B0503020204020204" pitchFamily="34" charset="-122"/>
              <a:cs typeface="Times New Roman" panose="02020603050405020304" pitchFamily="18" charset="0"/>
            </a:endParaRPr>
          </a:p>
          <a:p>
            <a:pPr marL="285750" indent="-285750">
              <a:lnSpc>
                <a:spcPts val="4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家庭经济困难生的认定</a:t>
            </a:r>
            <a:r>
              <a:rPr lang="zh-CN" altLang="en-US"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不与</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学生的挂科、处分挂钩。</a:t>
            </a:r>
            <a:endParaRPr lang="en-US" altLang="zh-CN" dirty="0">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p:txBody>
      </p:sp>
      <p:graphicFrame>
        <p:nvGraphicFramePr>
          <p:cNvPr id="10" name="表格 9">
            <a:extLst>
              <a:ext uri="{FF2B5EF4-FFF2-40B4-BE49-F238E27FC236}">
                <a16:creationId xmlns:a16="http://schemas.microsoft.com/office/drawing/2014/main" id="{C69CBF5E-A338-C9C4-E4FA-081D80AC20A1}"/>
              </a:ext>
            </a:extLst>
          </p:cNvPr>
          <p:cNvGraphicFramePr>
            <a:graphicFrameLocks noGrp="1"/>
          </p:cNvGraphicFramePr>
          <p:nvPr>
            <p:extLst>
              <p:ext uri="{D42A27DB-BD31-4B8C-83A1-F6EECF244321}">
                <p14:modId xmlns:p14="http://schemas.microsoft.com/office/powerpoint/2010/main" val="2647723072"/>
              </p:ext>
            </p:extLst>
          </p:nvPr>
        </p:nvGraphicFramePr>
        <p:xfrm>
          <a:off x="7887855" y="1025236"/>
          <a:ext cx="4242926" cy="4611524"/>
        </p:xfrm>
        <a:graphic>
          <a:graphicData uri="http://schemas.openxmlformats.org/drawingml/2006/table">
            <a:tbl>
              <a:tblPr firstRow="1">
                <a:tableStyleId>{5C22544A-7EE6-4342-B048-85BDC9FD1C3A}</a:tableStyleId>
              </a:tblPr>
              <a:tblGrid>
                <a:gridCol w="1234758">
                  <a:extLst>
                    <a:ext uri="{9D8B030D-6E8A-4147-A177-3AD203B41FA5}">
                      <a16:colId xmlns:a16="http://schemas.microsoft.com/office/drawing/2014/main" val="125951458"/>
                    </a:ext>
                  </a:extLst>
                </a:gridCol>
                <a:gridCol w="2370072">
                  <a:extLst>
                    <a:ext uri="{9D8B030D-6E8A-4147-A177-3AD203B41FA5}">
                      <a16:colId xmlns:a16="http://schemas.microsoft.com/office/drawing/2014/main" val="2917312639"/>
                    </a:ext>
                  </a:extLst>
                </a:gridCol>
                <a:gridCol w="638096">
                  <a:extLst>
                    <a:ext uri="{9D8B030D-6E8A-4147-A177-3AD203B41FA5}">
                      <a16:colId xmlns:a16="http://schemas.microsoft.com/office/drawing/2014/main" val="1640234530"/>
                    </a:ext>
                  </a:extLst>
                </a:gridCol>
              </a:tblGrid>
              <a:tr h="370564">
                <a:tc>
                  <a:txBody>
                    <a:bodyPr/>
                    <a:lstStyle/>
                    <a:p>
                      <a:pPr algn="ctr"/>
                      <a:r>
                        <a:rPr lang="zh-CN" sz="1400" kern="100" dirty="0">
                          <a:effectLst/>
                        </a:rPr>
                        <a:t>评议项目</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ctr"/>
                </a:tc>
                <a:tc>
                  <a:txBody>
                    <a:bodyPr/>
                    <a:lstStyle/>
                    <a:p>
                      <a:pPr algn="ctr"/>
                      <a:r>
                        <a:rPr lang="zh-CN" sz="1400" kern="100">
                          <a:effectLst/>
                        </a:rPr>
                        <a:t>标准</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ctr"/>
                </a:tc>
                <a:tc>
                  <a:txBody>
                    <a:bodyPr/>
                    <a:lstStyle/>
                    <a:p>
                      <a:pPr algn="ctr"/>
                      <a:r>
                        <a:rPr lang="zh-CN" sz="1400" kern="100">
                          <a:effectLst/>
                        </a:rPr>
                        <a:t>分值</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ctr"/>
                </a:tc>
                <a:extLst>
                  <a:ext uri="{0D108BD9-81ED-4DB2-BD59-A6C34878D82A}">
                    <a16:rowId xmlns:a16="http://schemas.microsoft.com/office/drawing/2014/main" val="4036111386"/>
                  </a:ext>
                </a:extLst>
              </a:tr>
              <a:tr h="265060">
                <a:tc rowSpan="3">
                  <a:txBody>
                    <a:bodyPr/>
                    <a:lstStyle/>
                    <a:p>
                      <a:pPr algn="ctr"/>
                      <a:r>
                        <a:rPr lang="zh-CN" sz="1400" kern="100" dirty="0">
                          <a:effectLst/>
                        </a:rPr>
                        <a:t>日常消费水平</a:t>
                      </a:r>
                    </a:p>
                    <a:p>
                      <a:pPr algn="ctr"/>
                      <a:r>
                        <a:rPr lang="zh-CN" sz="1400" kern="100" dirty="0">
                          <a:effectLst/>
                        </a:rPr>
                        <a:t>（</a:t>
                      </a:r>
                      <a:r>
                        <a:rPr lang="en-US" sz="1400" kern="100" dirty="0">
                          <a:effectLst/>
                        </a:rPr>
                        <a:t>20%</a:t>
                      </a:r>
                      <a:r>
                        <a:rPr lang="zh-CN" sz="1400" kern="100" dirty="0">
                          <a:effectLst/>
                        </a:rPr>
                        <a:t>）</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ctr"/>
                </a:tc>
                <a:tc>
                  <a:txBody>
                    <a:bodyPr/>
                    <a:lstStyle/>
                    <a:p>
                      <a:pPr algn="just"/>
                      <a:r>
                        <a:rPr lang="zh-CN" sz="1400" kern="100" dirty="0">
                          <a:effectLst/>
                        </a:rPr>
                        <a:t>偏上（</a:t>
                      </a:r>
                      <a:r>
                        <a:rPr lang="en-US" sz="1400" kern="100" dirty="0">
                          <a:effectLst/>
                        </a:rPr>
                        <a:t>2000</a:t>
                      </a:r>
                      <a:r>
                        <a:rPr lang="zh-CN" sz="1400" kern="100" dirty="0">
                          <a:effectLst/>
                        </a:rPr>
                        <a:t>元</a:t>
                      </a:r>
                      <a:r>
                        <a:rPr lang="en-US" sz="1400" kern="100" dirty="0">
                          <a:effectLst/>
                        </a:rPr>
                        <a:t>/</a:t>
                      </a:r>
                      <a:r>
                        <a:rPr lang="zh-CN" sz="1400" kern="100" dirty="0">
                          <a:effectLst/>
                        </a:rPr>
                        <a:t>月以上）</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ctr"/>
                </a:tc>
                <a:tc>
                  <a:txBody>
                    <a:bodyPr/>
                    <a:lstStyle/>
                    <a:p>
                      <a:pPr algn="ctr"/>
                      <a:r>
                        <a:rPr lang="en-US" sz="1400" kern="100">
                          <a:effectLst/>
                        </a:rPr>
                        <a:t>1.5</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b"/>
                </a:tc>
                <a:extLst>
                  <a:ext uri="{0D108BD9-81ED-4DB2-BD59-A6C34878D82A}">
                    <a16:rowId xmlns:a16="http://schemas.microsoft.com/office/drawing/2014/main" val="1258201161"/>
                  </a:ext>
                </a:extLst>
              </a:tr>
              <a:tr h="265060">
                <a:tc vMerge="1">
                  <a:txBody>
                    <a:bodyPr/>
                    <a:lstStyle/>
                    <a:p>
                      <a:endParaRPr lang="zh-CN" altLang="en-US"/>
                    </a:p>
                  </a:txBody>
                  <a:tcPr/>
                </a:tc>
                <a:tc>
                  <a:txBody>
                    <a:bodyPr/>
                    <a:lstStyle/>
                    <a:p>
                      <a:pPr algn="just"/>
                      <a:r>
                        <a:rPr lang="zh-CN" sz="1400" kern="100" dirty="0">
                          <a:effectLst/>
                        </a:rPr>
                        <a:t>中等（</a:t>
                      </a:r>
                      <a:r>
                        <a:rPr lang="en-US" sz="1400" kern="100" dirty="0">
                          <a:effectLst/>
                        </a:rPr>
                        <a:t>1000</a:t>
                      </a:r>
                      <a:r>
                        <a:rPr lang="zh-CN" sz="1400" kern="100" dirty="0">
                          <a:effectLst/>
                        </a:rPr>
                        <a:t>—</a:t>
                      </a:r>
                      <a:r>
                        <a:rPr lang="en-US" sz="1400" kern="100" dirty="0">
                          <a:effectLst/>
                        </a:rPr>
                        <a:t>2000</a:t>
                      </a:r>
                      <a:r>
                        <a:rPr lang="zh-CN" sz="1400" kern="100" dirty="0">
                          <a:effectLst/>
                        </a:rPr>
                        <a:t>元</a:t>
                      </a:r>
                      <a:r>
                        <a:rPr lang="en-US" sz="1400" kern="100" dirty="0">
                          <a:effectLst/>
                        </a:rPr>
                        <a:t>/</a:t>
                      </a:r>
                      <a:r>
                        <a:rPr lang="zh-CN" sz="1400" kern="100" dirty="0">
                          <a:effectLst/>
                        </a:rPr>
                        <a:t>月以上）</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ctr"/>
                </a:tc>
                <a:tc>
                  <a:txBody>
                    <a:bodyPr/>
                    <a:lstStyle/>
                    <a:p>
                      <a:pPr algn="ctr"/>
                      <a:r>
                        <a:rPr lang="en-US" sz="1400" kern="100" dirty="0">
                          <a:effectLst/>
                        </a:rPr>
                        <a:t>3.6</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b"/>
                </a:tc>
                <a:extLst>
                  <a:ext uri="{0D108BD9-81ED-4DB2-BD59-A6C34878D82A}">
                    <a16:rowId xmlns:a16="http://schemas.microsoft.com/office/drawing/2014/main" val="2587306449"/>
                  </a:ext>
                </a:extLst>
              </a:tr>
              <a:tr h="265060">
                <a:tc vMerge="1">
                  <a:txBody>
                    <a:bodyPr/>
                    <a:lstStyle/>
                    <a:p>
                      <a:endParaRPr lang="zh-CN" altLang="en-US"/>
                    </a:p>
                  </a:txBody>
                  <a:tcPr/>
                </a:tc>
                <a:tc>
                  <a:txBody>
                    <a:bodyPr/>
                    <a:lstStyle/>
                    <a:p>
                      <a:pPr algn="just"/>
                      <a:r>
                        <a:rPr lang="zh-CN" sz="1400" kern="100" dirty="0">
                          <a:effectLst/>
                        </a:rPr>
                        <a:t>偏下（</a:t>
                      </a:r>
                      <a:r>
                        <a:rPr lang="en-US" sz="1400" kern="100" dirty="0">
                          <a:effectLst/>
                        </a:rPr>
                        <a:t>1000 /</a:t>
                      </a:r>
                      <a:r>
                        <a:rPr lang="zh-CN" sz="1400" kern="100" dirty="0">
                          <a:effectLst/>
                        </a:rPr>
                        <a:t>月以下）</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ctr"/>
                </a:tc>
                <a:tc>
                  <a:txBody>
                    <a:bodyPr/>
                    <a:lstStyle/>
                    <a:p>
                      <a:pPr algn="ctr"/>
                      <a:r>
                        <a:rPr lang="en-US" sz="1400" kern="100">
                          <a:effectLst/>
                        </a:rPr>
                        <a:t>6</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b"/>
                </a:tc>
                <a:extLst>
                  <a:ext uri="{0D108BD9-81ED-4DB2-BD59-A6C34878D82A}">
                    <a16:rowId xmlns:a16="http://schemas.microsoft.com/office/drawing/2014/main" val="3617738287"/>
                  </a:ext>
                </a:extLst>
              </a:tr>
              <a:tr h="265060">
                <a:tc rowSpan="4">
                  <a:txBody>
                    <a:bodyPr/>
                    <a:lstStyle/>
                    <a:p>
                      <a:pPr algn="ctr"/>
                      <a:r>
                        <a:rPr lang="zh-CN" sz="1400" kern="100" dirty="0">
                          <a:effectLst/>
                        </a:rPr>
                        <a:t>平时生活习惯</a:t>
                      </a:r>
                    </a:p>
                    <a:p>
                      <a:pPr algn="ctr"/>
                      <a:r>
                        <a:rPr lang="zh-CN" sz="1400" kern="100" dirty="0">
                          <a:effectLst/>
                        </a:rPr>
                        <a:t>（</a:t>
                      </a:r>
                      <a:r>
                        <a:rPr lang="en-US" sz="1400" kern="100" dirty="0">
                          <a:effectLst/>
                        </a:rPr>
                        <a:t>20%</a:t>
                      </a:r>
                      <a:r>
                        <a:rPr lang="zh-CN" sz="1400" kern="100" dirty="0">
                          <a:effectLst/>
                        </a:rPr>
                        <a:t>）</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ctr"/>
                </a:tc>
                <a:tc>
                  <a:txBody>
                    <a:bodyPr/>
                    <a:lstStyle/>
                    <a:p>
                      <a:pPr algn="just"/>
                      <a:r>
                        <a:rPr lang="zh-CN" sz="1400" kern="100" dirty="0">
                          <a:effectLst/>
                        </a:rPr>
                        <a:t>很节俭</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ctr"/>
                </a:tc>
                <a:tc>
                  <a:txBody>
                    <a:bodyPr/>
                    <a:lstStyle/>
                    <a:p>
                      <a:pPr algn="ctr"/>
                      <a:r>
                        <a:rPr lang="en-US" sz="1400" kern="100" dirty="0">
                          <a:effectLst/>
                        </a:rPr>
                        <a:t>6</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b"/>
                </a:tc>
                <a:extLst>
                  <a:ext uri="{0D108BD9-81ED-4DB2-BD59-A6C34878D82A}">
                    <a16:rowId xmlns:a16="http://schemas.microsoft.com/office/drawing/2014/main" val="1624040576"/>
                  </a:ext>
                </a:extLst>
              </a:tr>
              <a:tr h="265060">
                <a:tc vMerge="1">
                  <a:txBody>
                    <a:bodyPr/>
                    <a:lstStyle/>
                    <a:p>
                      <a:endParaRPr lang="zh-CN" altLang="en-US"/>
                    </a:p>
                  </a:txBody>
                  <a:tcPr/>
                </a:tc>
                <a:tc>
                  <a:txBody>
                    <a:bodyPr/>
                    <a:lstStyle/>
                    <a:p>
                      <a:pPr algn="just"/>
                      <a:r>
                        <a:rPr lang="zh-CN" sz="1400" kern="100">
                          <a:effectLst/>
                        </a:rPr>
                        <a:t>节俭</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ctr"/>
                </a:tc>
                <a:tc>
                  <a:txBody>
                    <a:bodyPr/>
                    <a:lstStyle/>
                    <a:p>
                      <a:pPr algn="ctr"/>
                      <a:r>
                        <a:rPr lang="en-US" sz="1400" kern="100" dirty="0">
                          <a:effectLst/>
                        </a:rPr>
                        <a:t>4.8</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b"/>
                </a:tc>
                <a:extLst>
                  <a:ext uri="{0D108BD9-81ED-4DB2-BD59-A6C34878D82A}">
                    <a16:rowId xmlns:a16="http://schemas.microsoft.com/office/drawing/2014/main" val="4103323898"/>
                  </a:ext>
                </a:extLst>
              </a:tr>
              <a:tr h="265060">
                <a:tc vMerge="1">
                  <a:txBody>
                    <a:bodyPr/>
                    <a:lstStyle/>
                    <a:p>
                      <a:endParaRPr lang="zh-CN" altLang="en-US"/>
                    </a:p>
                  </a:txBody>
                  <a:tcPr/>
                </a:tc>
                <a:tc>
                  <a:txBody>
                    <a:bodyPr/>
                    <a:lstStyle/>
                    <a:p>
                      <a:pPr algn="just"/>
                      <a:r>
                        <a:rPr lang="zh-CN" sz="1400" kern="100" dirty="0">
                          <a:effectLst/>
                        </a:rPr>
                        <a:t>一般</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ctr"/>
                </a:tc>
                <a:tc>
                  <a:txBody>
                    <a:bodyPr/>
                    <a:lstStyle/>
                    <a:p>
                      <a:pPr algn="ctr"/>
                      <a:r>
                        <a:rPr lang="en-US" sz="1400" kern="100">
                          <a:effectLst/>
                        </a:rPr>
                        <a:t>3.6</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b"/>
                </a:tc>
                <a:extLst>
                  <a:ext uri="{0D108BD9-81ED-4DB2-BD59-A6C34878D82A}">
                    <a16:rowId xmlns:a16="http://schemas.microsoft.com/office/drawing/2014/main" val="1418482285"/>
                  </a:ext>
                </a:extLst>
              </a:tr>
              <a:tr h="265060">
                <a:tc vMerge="1">
                  <a:txBody>
                    <a:bodyPr/>
                    <a:lstStyle/>
                    <a:p>
                      <a:endParaRPr lang="zh-CN" altLang="en-US"/>
                    </a:p>
                  </a:txBody>
                  <a:tcPr/>
                </a:tc>
                <a:tc>
                  <a:txBody>
                    <a:bodyPr/>
                    <a:lstStyle/>
                    <a:p>
                      <a:pPr algn="just"/>
                      <a:r>
                        <a:rPr lang="zh-CN" sz="1400" kern="100" dirty="0">
                          <a:effectLst/>
                        </a:rPr>
                        <a:t>不节俭</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ctr"/>
                </a:tc>
                <a:tc>
                  <a:txBody>
                    <a:bodyPr/>
                    <a:lstStyle/>
                    <a:p>
                      <a:pPr algn="ctr"/>
                      <a:r>
                        <a:rPr lang="en-US" sz="1400" kern="100" dirty="0">
                          <a:effectLst/>
                        </a:rPr>
                        <a:t>1.5</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b"/>
                </a:tc>
                <a:extLst>
                  <a:ext uri="{0D108BD9-81ED-4DB2-BD59-A6C34878D82A}">
                    <a16:rowId xmlns:a16="http://schemas.microsoft.com/office/drawing/2014/main" val="4009150906"/>
                  </a:ext>
                </a:extLst>
              </a:tr>
              <a:tr h="265060">
                <a:tc rowSpan="3">
                  <a:txBody>
                    <a:bodyPr/>
                    <a:lstStyle/>
                    <a:p>
                      <a:pPr algn="ctr"/>
                      <a:r>
                        <a:rPr lang="zh-CN" sz="1400" kern="100">
                          <a:effectLst/>
                        </a:rPr>
                        <a:t>电脑使用情况</a:t>
                      </a:r>
                    </a:p>
                    <a:p>
                      <a:pPr algn="ctr"/>
                      <a:r>
                        <a:rPr lang="zh-CN" sz="1400" kern="100">
                          <a:effectLst/>
                        </a:rPr>
                        <a:t>（</a:t>
                      </a:r>
                      <a:r>
                        <a:rPr lang="en-US" sz="1400" kern="100">
                          <a:effectLst/>
                        </a:rPr>
                        <a:t>20%</a:t>
                      </a:r>
                      <a:r>
                        <a:rPr lang="zh-CN" sz="1400" kern="100">
                          <a:effectLst/>
                        </a:rPr>
                        <a:t>）</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ctr"/>
                </a:tc>
                <a:tc>
                  <a:txBody>
                    <a:bodyPr/>
                    <a:lstStyle/>
                    <a:p>
                      <a:pPr algn="just"/>
                      <a:r>
                        <a:rPr lang="zh-CN" sz="1400" kern="100" dirty="0">
                          <a:effectLst/>
                        </a:rPr>
                        <a:t>有电脑，价值</a:t>
                      </a:r>
                      <a:r>
                        <a:rPr lang="en-US" sz="1400" kern="100" dirty="0">
                          <a:effectLst/>
                        </a:rPr>
                        <a:t>8000</a:t>
                      </a:r>
                      <a:r>
                        <a:rPr lang="zh-CN" sz="1400" kern="100" dirty="0">
                          <a:effectLst/>
                        </a:rPr>
                        <a:t>元以上</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ctr"/>
                </a:tc>
                <a:tc>
                  <a:txBody>
                    <a:bodyPr/>
                    <a:lstStyle/>
                    <a:p>
                      <a:pPr algn="ctr"/>
                      <a:r>
                        <a:rPr lang="en-US" sz="1400" kern="100" dirty="0">
                          <a:effectLst/>
                        </a:rPr>
                        <a:t>1.2</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b"/>
                </a:tc>
                <a:extLst>
                  <a:ext uri="{0D108BD9-81ED-4DB2-BD59-A6C34878D82A}">
                    <a16:rowId xmlns:a16="http://schemas.microsoft.com/office/drawing/2014/main" val="2747659336"/>
                  </a:ext>
                </a:extLst>
              </a:tr>
              <a:tr h="265060">
                <a:tc vMerge="1">
                  <a:txBody>
                    <a:bodyPr/>
                    <a:lstStyle/>
                    <a:p>
                      <a:endParaRPr lang="zh-CN" altLang="en-US"/>
                    </a:p>
                  </a:txBody>
                  <a:tcPr/>
                </a:tc>
                <a:tc>
                  <a:txBody>
                    <a:bodyPr/>
                    <a:lstStyle/>
                    <a:p>
                      <a:pPr algn="just"/>
                      <a:r>
                        <a:rPr lang="zh-CN" sz="1400" kern="100" dirty="0">
                          <a:effectLst/>
                        </a:rPr>
                        <a:t>有电脑，价值</a:t>
                      </a:r>
                      <a:r>
                        <a:rPr lang="en-US" sz="1400" kern="100" dirty="0">
                          <a:effectLst/>
                        </a:rPr>
                        <a:t>8000</a:t>
                      </a:r>
                      <a:r>
                        <a:rPr lang="zh-CN" sz="1400" kern="100" dirty="0">
                          <a:effectLst/>
                        </a:rPr>
                        <a:t>元以下</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ctr"/>
                </a:tc>
                <a:tc>
                  <a:txBody>
                    <a:bodyPr/>
                    <a:lstStyle/>
                    <a:p>
                      <a:pPr algn="ctr"/>
                      <a:r>
                        <a:rPr lang="en-US" sz="1400" kern="100" dirty="0">
                          <a:effectLst/>
                        </a:rPr>
                        <a:t>3</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b"/>
                </a:tc>
                <a:extLst>
                  <a:ext uri="{0D108BD9-81ED-4DB2-BD59-A6C34878D82A}">
                    <a16:rowId xmlns:a16="http://schemas.microsoft.com/office/drawing/2014/main" val="2069067085"/>
                  </a:ext>
                </a:extLst>
              </a:tr>
              <a:tr h="265060">
                <a:tc vMerge="1">
                  <a:txBody>
                    <a:bodyPr/>
                    <a:lstStyle/>
                    <a:p>
                      <a:endParaRPr lang="zh-CN" altLang="en-US"/>
                    </a:p>
                  </a:txBody>
                  <a:tcPr/>
                </a:tc>
                <a:tc>
                  <a:txBody>
                    <a:bodyPr/>
                    <a:lstStyle/>
                    <a:p>
                      <a:pPr algn="just"/>
                      <a:r>
                        <a:rPr lang="zh-CN" sz="1400" kern="100" dirty="0">
                          <a:effectLst/>
                        </a:rPr>
                        <a:t>无笔记本和台式机</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ctr"/>
                </a:tc>
                <a:tc>
                  <a:txBody>
                    <a:bodyPr/>
                    <a:lstStyle/>
                    <a:p>
                      <a:pPr algn="ctr"/>
                      <a:r>
                        <a:rPr lang="en-US" sz="1400" kern="100" dirty="0">
                          <a:effectLst/>
                        </a:rPr>
                        <a:t>6</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b"/>
                </a:tc>
                <a:extLst>
                  <a:ext uri="{0D108BD9-81ED-4DB2-BD59-A6C34878D82A}">
                    <a16:rowId xmlns:a16="http://schemas.microsoft.com/office/drawing/2014/main" val="403665299"/>
                  </a:ext>
                </a:extLst>
              </a:tr>
              <a:tr h="265060">
                <a:tc rowSpan="3">
                  <a:txBody>
                    <a:bodyPr/>
                    <a:lstStyle/>
                    <a:p>
                      <a:pPr algn="ctr"/>
                      <a:r>
                        <a:rPr lang="zh-CN" sz="1400" kern="100" dirty="0">
                          <a:effectLst/>
                        </a:rPr>
                        <a:t>手机使用情况</a:t>
                      </a:r>
                    </a:p>
                    <a:p>
                      <a:pPr algn="ctr"/>
                      <a:r>
                        <a:rPr lang="zh-CN" sz="1400" kern="100" dirty="0">
                          <a:effectLst/>
                        </a:rPr>
                        <a:t>（</a:t>
                      </a:r>
                      <a:r>
                        <a:rPr lang="en-US" sz="1400" kern="100" dirty="0">
                          <a:effectLst/>
                        </a:rPr>
                        <a:t>20%</a:t>
                      </a:r>
                      <a:r>
                        <a:rPr lang="zh-CN" sz="1400" kern="100" dirty="0">
                          <a:effectLst/>
                        </a:rPr>
                        <a:t>）</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ctr"/>
                </a:tc>
                <a:tc>
                  <a:txBody>
                    <a:bodyPr/>
                    <a:lstStyle/>
                    <a:p>
                      <a:pPr algn="just"/>
                      <a:r>
                        <a:rPr lang="en-US" sz="1400" kern="100">
                          <a:effectLst/>
                        </a:rPr>
                        <a:t>4000</a:t>
                      </a:r>
                      <a:r>
                        <a:rPr lang="zh-CN" sz="1400" kern="100">
                          <a:effectLst/>
                        </a:rPr>
                        <a:t>元以上</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ctr"/>
                </a:tc>
                <a:tc>
                  <a:txBody>
                    <a:bodyPr/>
                    <a:lstStyle/>
                    <a:p>
                      <a:pPr algn="ctr"/>
                      <a:r>
                        <a:rPr lang="en-US" sz="1400" kern="100" dirty="0">
                          <a:effectLst/>
                        </a:rPr>
                        <a:t>1.2</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b"/>
                </a:tc>
                <a:extLst>
                  <a:ext uri="{0D108BD9-81ED-4DB2-BD59-A6C34878D82A}">
                    <a16:rowId xmlns:a16="http://schemas.microsoft.com/office/drawing/2014/main" val="2985645326"/>
                  </a:ext>
                </a:extLst>
              </a:tr>
              <a:tr h="265060">
                <a:tc vMerge="1">
                  <a:txBody>
                    <a:bodyPr/>
                    <a:lstStyle/>
                    <a:p>
                      <a:endParaRPr lang="zh-CN" altLang="en-US"/>
                    </a:p>
                  </a:txBody>
                  <a:tcPr/>
                </a:tc>
                <a:tc>
                  <a:txBody>
                    <a:bodyPr/>
                    <a:lstStyle/>
                    <a:p>
                      <a:pPr algn="just"/>
                      <a:r>
                        <a:rPr lang="en-US" sz="1400" kern="100" dirty="0">
                          <a:effectLst/>
                        </a:rPr>
                        <a:t>2000-4000</a:t>
                      </a:r>
                      <a:r>
                        <a:rPr lang="zh-CN" sz="1400" kern="100" dirty="0">
                          <a:effectLst/>
                        </a:rPr>
                        <a:t>元之间</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ctr"/>
                </a:tc>
                <a:tc>
                  <a:txBody>
                    <a:bodyPr/>
                    <a:lstStyle/>
                    <a:p>
                      <a:pPr algn="ctr"/>
                      <a:r>
                        <a:rPr lang="en-US" sz="1400" kern="100" dirty="0">
                          <a:effectLst/>
                        </a:rPr>
                        <a:t>3</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b"/>
                </a:tc>
                <a:extLst>
                  <a:ext uri="{0D108BD9-81ED-4DB2-BD59-A6C34878D82A}">
                    <a16:rowId xmlns:a16="http://schemas.microsoft.com/office/drawing/2014/main" val="2581906506"/>
                  </a:ext>
                </a:extLst>
              </a:tr>
              <a:tr h="265060">
                <a:tc vMerge="1">
                  <a:txBody>
                    <a:bodyPr/>
                    <a:lstStyle/>
                    <a:p>
                      <a:endParaRPr lang="zh-CN" altLang="en-US"/>
                    </a:p>
                  </a:txBody>
                  <a:tcPr/>
                </a:tc>
                <a:tc>
                  <a:txBody>
                    <a:bodyPr/>
                    <a:lstStyle/>
                    <a:p>
                      <a:pPr algn="just"/>
                      <a:r>
                        <a:rPr lang="en-US" sz="1400" kern="100">
                          <a:effectLst/>
                        </a:rPr>
                        <a:t>2000</a:t>
                      </a:r>
                      <a:r>
                        <a:rPr lang="zh-CN" sz="1400" kern="100">
                          <a:effectLst/>
                        </a:rPr>
                        <a:t>元以下</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ctr"/>
                </a:tc>
                <a:tc>
                  <a:txBody>
                    <a:bodyPr/>
                    <a:lstStyle/>
                    <a:p>
                      <a:pPr algn="ctr"/>
                      <a:r>
                        <a:rPr lang="en-US" sz="1400" kern="100" dirty="0">
                          <a:effectLst/>
                        </a:rPr>
                        <a:t>6</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b"/>
                </a:tc>
                <a:extLst>
                  <a:ext uri="{0D108BD9-81ED-4DB2-BD59-A6C34878D82A}">
                    <a16:rowId xmlns:a16="http://schemas.microsoft.com/office/drawing/2014/main" val="4115124037"/>
                  </a:ext>
                </a:extLst>
              </a:tr>
              <a:tr h="265060">
                <a:tc rowSpan="3">
                  <a:txBody>
                    <a:bodyPr/>
                    <a:lstStyle/>
                    <a:p>
                      <a:pPr algn="ctr"/>
                      <a:r>
                        <a:rPr lang="zh-CN" sz="1400" kern="100">
                          <a:effectLst/>
                        </a:rPr>
                        <a:t>学习情况</a:t>
                      </a:r>
                    </a:p>
                    <a:p>
                      <a:pPr algn="ctr"/>
                      <a:r>
                        <a:rPr lang="zh-CN" sz="1400" kern="100">
                          <a:effectLst/>
                        </a:rPr>
                        <a:t>（</a:t>
                      </a:r>
                      <a:r>
                        <a:rPr lang="en-US" sz="1400" kern="100">
                          <a:effectLst/>
                        </a:rPr>
                        <a:t>20%</a:t>
                      </a:r>
                      <a:r>
                        <a:rPr lang="zh-CN" sz="1400" kern="100">
                          <a:effectLst/>
                        </a:rPr>
                        <a:t>）</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ctr"/>
                </a:tc>
                <a:tc>
                  <a:txBody>
                    <a:bodyPr/>
                    <a:lstStyle/>
                    <a:p>
                      <a:pPr algn="just"/>
                      <a:r>
                        <a:rPr lang="zh-CN" sz="1400" kern="100" dirty="0">
                          <a:effectLst/>
                        </a:rPr>
                        <a:t>优良</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ctr"/>
                </a:tc>
                <a:tc>
                  <a:txBody>
                    <a:bodyPr/>
                    <a:lstStyle/>
                    <a:p>
                      <a:pPr algn="ctr"/>
                      <a:r>
                        <a:rPr lang="en-US" sz="1400" kern="100" dirty="0">
                          <a:effectLst/>
                        </a:rPr>
                        <a:t>6</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b"/>
                </a:tc>
                <a:extLst>
                  <a:ext uri="{0D108BD9-81ED-4DB2-BD59-A6C34878D82A}">
                    <a16:rowId xmlns:a16="http://schemas.microsoft.com/office/drawing/2014/main" val="2794995900"/>
                  </a:ext>
                </a:extLst>
              </a:tr>
              <a:tr h="265060">
                <a:tc vMerge="1">
                  <a:txBody>
                    <a:bodyPr/>
                    <a:lstStyle/>
                    <a:p>
                      <a:endParaRPr lang="zh-CN" altLang="en-US"/>
                    </a:p>
                  </a:txBody>
                  <a:tcPr/>
                </a:tc>
                <a:tc>
                  <a:txBody>
                    <a:bodyPr/>
                    <a:lstStyle/>
                    <a:p>
                      <a:pPr algn="just"/>
                      <a:r>
                        <a:rPr lang="zh-CN" sz="1400" kern="100">
                          <a:effectLst/>
                        </a:rPr>
                        <a:t>中等</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ctr"/>
                </a:tc>
                <a:tc>
                  <a:txBody>
                    <a:bodyPr/>
                    <a:lstStyle/>
                    <a:p>
                      <a:pPr algn="ctr"/>
                      <a:r>
                        <a:rPr lang="en-US" sz="1400" kern="100" dirty="0">
                          <a:effectLst/>
                        </a:rPr>
                        <a:t>3</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b"/>
                </a:tc>
                <a:extLst>
                  <a:ext uri="{0D108BD9-81ED-4DB2-BD59-A6C34878D82A}">
                    <a16:rowId xmlns:a16="http://schemas.microsoft.com/office/drawing/2014/main" val="2402288056"/>
                  </a:ext>
                </a:extLst>
              </a:tr>
              <a:tr h="265060">
                <a:tc vMerge="1">
                  <a:txBody>
                    <a:bodyPr/>
                    <a:lstStyle/>
                    <a:p>
                      <a:endParaRPr lang="zh-CN" altLang="en-US"/>
                    </a:p>
                  </a:txBody>
                  <a:tcPr/>
                </a:tc>
                <a:tc>
                  <a:txBody>
                    <a:bodyPr/>
                    <a:lstStyle/>
                    <a:p>
                      <a:pPr algn="just"/>
                      <a:r>
                        <a:rPr lang="zh-CN" sz="1400" kern="100">
                          <a:effectLst/>
                        </a:rPr>
                        <a:t>有补考、重修</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ctr"/>
                </a:tc>
                <a:tc>
                  <a:txBody>
                    <a:bodyPr/>
                    <a:lstStyle/>
                    <a:p>
                      <a:pPr algn="ctr"/>
                      <a:r>
                        <a:rPr lang="en-US" sz="1400" kern="100" dirty="0">
                          <a:effectLst/>
                        </a:rPr>
                        <a:t>0.9</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2963" marR="52963" marT="0" marB="0" anchor="b"/>
                </a:tc>
                <a:extLst>
                  <a:ext uri="{0D108BD9-81ED-4DB2-BD59-A6C34878D82A}">
                    <a16:rowId xmlns:a16="http://schemas.microsoft.com/office/drawing/2014/main" val="2703118960"/>
                  </a:ext>
                </a:extLst>
              </a:tr>
            </a:tbl>
          </a:graphicData>
        </a:graphic>
      </p:graphicFrame>
      <p:sp>
        <p:nvSpPr>
          <p:cNvPr id="2" name="文本框 1">
            <a:extLst>
              <a:ext uri="{FF2B5EF4-FFF2-40B4-BE49-F238E27FC236}">
                <a16:creationId xmlns:a16="http://schemas.microsoft.com/office/drawing/2014/main" id="{F2792C72-2AF8-3EF5-B4D6-AEF4A40CCE38}"/>
              </a:ext>
            </a:extLst>
          </p:cNvPr>
          <p:cNvSpPr txBox="1"/>
          <p:nvPr/>
        </p:nvSpPr>
        <p:spPr>
          <a:xfrm>
            <a:off x="-1" y="-60661"/>
            <a:ext cx="3126377" cy="523220"/>
          </a:xfrm>
          <a:prstGeom prst="rect">
            <a:avLst/>
          </a:prstGeom>
          <a:noFill/>
        </p:spPr>
        <p:txBody>
          <a:bodyPr wrap="square" rtlCol="0">
            <a:spAutoFit/>
          </a:bodyPr>
          <a:lstStyle/>
          <a:p>
            <a:r>
              <a:rPr lang="zh-CN" altLang="en-US" sz="2800" dirty="0"/>
              <a:t>五、班主任</a:t>
            </a:r>
            <a:r>
              <a:rPr lang="en-US" altLang="zh-CN" sz="2800" dirty="0"/>
              <a:t>tips</a:t>
            </a:r>
            <a:endParaRPr lang="zh-CN" altLang="en-US" sz="2800" dirty="0"/>
          </a:p>
        </p:txBody>
      </p:sp>
    </p:spTree>
    <p:extLst>
      <p:ext uri="{BB962C8B-B14F-4D97-AF65-F5344CB8AC3E}">
        <p14:creationId xmlns:p14="http://schemas.microsoft.com/office/powerpoint/2010/main" val="2134230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B5782648-73E6-C11F-FF78-0679F223CF4C}"/>
              </a:ext>
            </a:extLst>
          </p:cNvPr>
          <p:cNvSpPr txBox="1"/>
          <p:nvPr/>
        </p:nvSpPr>
        <p:spPr>
          <a:xfrm>
            <a:off x="409659" y="352462"/>
            <a:ext cx="7491747" cy="7386125"/>
          </a:xfrm>
          <a:prstGeom prst="rect">
            <a:avLst/>
          </a:prstGeom>
          <a:noFill/>
        </p:spPr>
        <p:txBody>
          <a:bodyPr wrap="square" rtlCol="0">
            <a:spAutoFit/>
          </a:bodyPr>
          <a:lstStyle/>
          <a:p>
            <a:pPr>
              <a:lnSpc>
                <a:spcPct val="200000"/>
              </a:lnSpc>
            </a:pPr>
            <a:r>
              <a:rPr lang="en-US" altLang="zh-CN" sz="2000" dirty="0">
                <a:latin typeface="微软雅黑" panose="020B0503020204020204" pitchFamily="34" charset="-122"/>
                <a:ea typeface="微软雅黑" panose="020B0503020204020204" pitchFamily="34" charset="-122"/>
              </a:rPr>
              <a:t>4</a:t>
            </a:r>
            <a:r>
              <a:rPr lang="zh-CN" altLang="en-US"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请收齐班级特殊困难学生</a:t>
            </a:r>
            <a:r>
              <a:rPr lang="zh-CN" altLang="en-US" sz="2000"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证明材料复印件</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（低保、建档立卡、残疾、孤儿），尤其是新生班主任。</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a:lnSpc>
                <a:spcPct val="200000"/>
              </a:lnSpc>
            </a:pPr>
            <a:r>
              <a:rPr lang="zh-CN" altLang="en-US" sz="2000" b="1" dirty="0">
                <a:solidFill>
                  <a:srgbClr val="FF0000"/>
                </a:solidFill>
                <a:latin typeface="微软雅黑" panose="020B0503020204020204" pitchFamily="34" charset="-122"/>
                <a:ea typeface="微软雅黑" panose="020B0503020204020204" pitchFamily="34" charset="-122"/>
              </a:rPr>
              <a:t>特别说明</a:t>
            </a:r>
            <a:r>
              <a:rPr lang="zh-CN" altLang="en-US" sz="2000" dirty="0">
                <a:latin typeface="微软雅黑" panose="020B0503020204020204" pitchFamily="34" charset="-122"/>
                <a:ea typeface="微软雅黑" panose="020B0503020204020204" pitchFamily="34" charset="-122"/>
              </a:rPr>
              <a:t>：由于国家目前已经实现全面脱贫，建档立卡中认定的脱贫年份距今已超过五年过渡期就代表已脱贫，不再享有建档立卡学费减免以及特别困难等次认定。</a:t>
            </a:r>
            <a:endParaRPr lang="en-US" altLang="zh-CN" sz="2000" dirty="0">
              <a:latin typeface="微软雅黑" panose="020B0503020204020204" pitchFamily="34" charset="-122"/>
              <a:ea typeface="微软雅黑" panose="020B0503020204020204" pitchFamily="34" charset="-122"/>
            </a:endParaRPr>
          </a:p>
          <a:p>
            <a:pPr>
              <a:lnSpc>
                <a:spcPct val="200000"/>
              </a:lnSpc>
            </a:pPr>
            <a:r>
              <a:rPr lang="zh-CN" altLang="en-US" sz="2000" dirty="0">
                <a:latin typeface="微软雅黑" panose="020B0503020204020204" pitchFamily="34" charset="-122"/>
                <a:ea typeface="微软雅黑" panose="020B0503020204020204" pitchFamily="34" charset="-122"/>
              </a:rPr>
              <a:t>目前学校统一口径：</a:t>
            </a:r>
            <a:r>
              <a:rPr lang="en-US" altLang="zh-CN" sz="2000" b="1" dirty="0">
                <a:solidFill>
                  <a:srgbClr val="FF0000"/>
                </a:solidFill>
                <a:latin typeface="微软雅黑" panose="020B0503020204020204" pitchFamily="34" charset="-122"/>
                <a:ea typeface="微软雅黑" panose="020B0503020204020204" pitchFamily="34" charset="-122"/>
              </a:rPr>
              <a:t>2018</a:t>
            </a:r>
            <a:r>
              <a:rPr lang="zh-CN" altLang="en-US" sz="2000" b="1" dirty="0">
                <a:solidFill>
                  <a:srgbClr val="FF0000"/>
                </a:solidFill>
                <a:latin typeface="微软雅黑" panose="020B0503020204020204" pitchFamily="34" charset="-122"/>
                <a:ea typeface="微软雅黑" panose="020B0503020204020204" pitchFamily="34" charset="-122"/>
              </a:rPr>
              <a:t>年及之后</a:t>
            </a:r>
            <a:r>
              <a:rPr lang="zh-CN" altLang="en-US" sz="2000" dirty="0">
                <a:latin typeface="微软雅黑" panose="020B0503020204020204" pitchFamily="34" charset="-122"/>
                <a:ea typeface="微软雅黑" panose="020B0503020204020204" pitchFamily="34" charset="-122"/>
              </a:rPr>
              <a:t>脱贫的学生仍可享受建档立卡政策，</a:t>
            </a:r>
            <a:r>
              <a:rPr lang="en-US" altLang="zh-CN" sz="2000" b="1" dirty="0">
                <a:solidFill>
                  <a:srgbClr val="FF0000"/>
                </a:solidFill>
                <a:latin typeface="微软雅黑" panose="020B0503020204020204" pitchFamily="34" charset="-122"/>
                <a:ea typeface="微软雅黑" panose="020B0503020204020204" pitchFamily="34" charset="-122"/>
              </a:rPr>
              <a:t>2017</a:t>
            </a:r>
            <a:r>
              <a:rPr lang="zh-CN" altLang="en-US" sz="2000" b="1" dirty="0">
                <a:solidFill>
                  <a:srgbClr val="FF0000"/>
                </a:solidFill>
                <a:latin typeface="微软雅黑" panose="020B0503020204020204" pitchFamily="34" charset="-122"/>
                <a:ea typeface="微软雅黑" panose="020B0503020204020204" pitchFamily="34" charset="-122"/>
              </a:rPr>
              <a:t>年及之前</a:t>
            </a:r>
            <a:r>
              <a:rPr lang="zh-CN" altLang="en-US" sz="2000" dirty="0">
                <a:latin typeface="微软雅黑" panose="020B0503020204020204" pitchFamily="34" charset="-122"/>
                <a:ea typeface="微软雅黑" panose="020B0503020204020204" pitchFamily="34" charset="-122"/>
              </a:rPr>
              <a:t>脱贫不再享有，烦请各位班主任和辅导员老师与学生做好解释工作。</a:t>
            </a:r>
            <a:endParaRPr lang="en-US" altLang="zh-CN" sz="2000" dirty="0">
              <a:latin typeface="微软雅黑" panose="020B0503020204020204" pitchFamily="34" charset="-122"/>
              <a:ea typeface="微软雅黑" panose="020B0503020204020204" pitchFamily="34" charset="-122"/>
            </a:endParaRPr>
          </a:p>
          <a:p>
            <a:pPr>
              <a:lnSpc>
                <a:spcPct val="200000"/>
              </a:lnSpc>
            </a:pP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5</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、各班级展开诚信教育的主题班会，申请家庭经济困难认定的学生</a:t>
            </a:r>
            <a:r>
              <a:rPr lang="zh-CN" altLang="en-US" sz="2000"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签署承诺书</a:t>
            </a:r>
            <a:r>
              <a:rPr lang="zh-CN" altLang="en-US" sz="2000" b="1" dirty="0">
                <a:solidFill>
                  <a:srgbClr val="FF0000"/>
                </a:solidFill>
                <a:latin typeface="微软雅黑" panose="020B0503020204020204" pitchFamily="34" charset="-122"/>
                <a:ea typeface="微软雅黑" panose="020B0503020204020204" pitchFamily="34" charset="-122"/>
              </a:rPr>
              <a:t>。</a:t>
            </a:r>
            <a:endParaRPr lang="en-US" altLang="zh-CN" sz="2000" b="1" dirty="0">
              <a:solidFill>
                <a:srgbClr val="FF0000"/>
              </a:solidFill>
              <a:latin typeface="微软雅黑" panose="020B0503020204020204" pitchFamily="34" charset="-122"/>
              <a:ea typeface="微软雅黑" panose="020B0503020204020204" pitchFamily="34" charset="-122"/>
            </a:endParaRPr>
          </a:p>
          <a:p>
            <a:pPr>
              <a:lnSpc>
                <a:spcPct val="200000"/>
              </a:lnSpc>
            </a:pPr>
            <a:endParaRPr lang="en-US" altLang="zh-CN" sz="2000" dirty="0">
              <a:latin typeface="微软雅黑" panose="020B0503020204020204" pitchFamily="34" charset="-122"/>
              <a:ea typeface="微软雅黑" panose="020B0503020204020204" pitchFamily="34" charset="-122"/>
            </a:endParaRPr>
          </a:p>
          <a:p>
            <a:pPr>
              <a:lnSpc>
                <a:spcPct val="200000"/>
              </a:lnSpc>
            </a:pPr>
            <a:endParaRPr lang="en-US" altLang="zh-CN" sz="2000" dirty="0">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A8D18FA4-DCBC-C707-0BD9-A318DA07390A}"/>
              </a:ext>
            </a:extLst>
          </p:cNvPr>
          <p:cNvPicPr>
            <a:picLocks noChangeAspect="1"/>
          </p:cNvPicPr>
          <p:nvPr/>
        </p:nvPicPr>
        <p:blipFill>
          <a:blip r:embed="rId2"/>
          <a:stretch>
            <a:fillRect/>
          </a:stretch>
        </p:blipFill>
        <p:spPr>
          <a:xfrm>
            <a:off x="7901406" y="763020"/>
            <a:ext cx="4290594" cy="5070702"/>
          </a:xfrm>
          <a:prstGeom prst="rect">
            <a:avLst/>
          </a:prstGeom>
        </p:spPr>
      </p:pic>
    </p:spTree>
    <p:extLst>
      <p:ext uri="{BB962C8B-B14F-4D97-AF65-F5344CB8AC3E}">
        <p14:creationId xmlns:p14="http://schemas.microsoft.com/office/powerpoint/2010/main" val="3177859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8AE4D0F-5F53-B124-4A90-9F9BD7471FC8}"/>
              </a:ext>
            </a:extLst>
          </p:cNvPr>
          <p:cNvSpPr>
            <a:spLocks noGrp="1"/>
          </p:cNvSpPr>
          <p:nvPr>
            <p:ph type="title"/>
          </p:nvPr>
        </p:nvSpPr>
        <p:spPr>
          <a:xfrm>
            <a:off x="198363" y="313508"/>
            <a:ext cx="9877454" cy="5704114"/>
          </a:xfrm>
        </p:spPr>
        <p:txBody>
          <a:bodyPr>
            <a:normAutofit fontScale="90000"/>
          </a:bodyPr>
          <a:lstStyle/>
          <a:p>
            <a:pPr>
              <a:lnSpc>
                <a:spcPct val="150000"/>
              </a:lnSpc>
            </a:pPr>
            <a:r>
              <a:rPr lang="zh-CN" altLang="en-US" dirty="0">
                <a:solidFill>
                  <a:srgbClr val="FF0000"/>
                </a:solidFill>
                <a:latin typeface="微软雅黑" panose="020B0503020204020204" pitchFamily="34" charset="-122"/>
                <a:ea typeface="微软雅黑" panose="020B0503020204020204" pitchFamily="34" charset="-122"/>
              </a:rPr>
              <a:t>需收齐</a:t>
            </a:r>
            <a:r>
              <a:rPr lang="zh-CN" altLang="en-US" dirty="0">
                <a:solidFill>
                  <a:schemeClr val="tx1"/>
                </a:solidFill>
                <a:latin typeface="微软雅黑" panose="020B0503020204020204" pitchFamily="34" charset="-122"/>
                <a:ea typeface="微软雅黑" panose="020B0503020204020204" pitchFamily="34" charset="-122"/>
              </a:rPr>
              <a:t>的</a:t>
            </a:r>
            <a:r>
              <a:rPr lang="zh-CN" altLang="en-US" dirty="0">
                <a:solidFill>
                  <a:srgbClr val="FF0000"/>
                </a:solidFill>
                <a:latin typeface="微软雅黑" panose="020B0503020204020204" pitchFamily="34" charset="-122"/>
                <a:ea typeface="微软雅黑" panose="020B0503020204020204" pitchFamily="34" charset="-122"/>
              </a:rPr>
              <a:t>纸质</a:t>
            </a:r>
            <a:r>
              <a:rPr lang="zh-CN" altLang="en-US" dirty="0">
                <a:solidFill>
                  <a:schemeClr val="tx1"/>
                </a:solidFill>
                <a:latin typeface="微软雅黑" panose="020B0503020204020204" pitchFamily="34" charset="-122"/>
                <a:ea typeface="微软雅黑" panose="020B0503020204020204" pitchFamily="34" charset="-122"/>
              </a:rPr>
              <a:t>材料有：</a:t>
            </a:r>
            <a:br>
              <a:rPr lang="en-US" altLang="zh-CN" dirty="0">
                <a:solidFill>
                  <a:schemeClr val="tx1"/>
                </a:solidFill>
                <a:latin typeface="微软雅黑" panose="020B0503020204020204" pitchFamily="34" charset="-122"/>
                <a:ea typeface="微软雅黑" panose="020B0503020204020204" pitchFamily="34" charset="-122"/>
              </a:rPr>
            </a:br>
            <a:r>
              <a:rPr lang="en-US" altLang="zh-CN" sz="2800" dirty="0">
                <a:solidFill>
                  <a:schemeClr val="tx1"/>
                </a:solidFill>
                <a:latin typeface="微软雅黑" panose="020B0503020204020204" pitchFamily="34" charset="-122"/>
                <a:ea typeface="微软雅黑" panose="020B0503020204020204" pitchFamily="34" charset="-122"/>
              </a:rPr>
              <a:t>1</a:t>
            </a:r>
            <a:r>
              <a:rPr lang="zh-CN" altLang="en-US" sz="2800" dirty="0">
                <a:solidFill>
                  <a:schemeClr val="tx1"/>
                </a:solidFill>
                <a:latin typeface="微软雅黑" panose="020B0503020204020204" pitchFamily="34" charset="-122"/>
                <a:ea typeface="微软雅黑" panose="020B0503020204020204" pitchFamily="34" charset="-122"/>
              </a:rPr>
              <a:t>、学生提交的申请表及特殊困难类型的证明材料（如建档立卡、低保、残疾、孤儿等证明复印件）</a:t>
            </a:r>
            <a:br>
              <a:rPr lang="en-US" altLang="zh-CN" sz="2800" dirty="0">
                <a:solidFill>
                  <a:schemeClr val="tx1"/>
                </a:solidFill>
                <a:latin typeface="微软雅黑" panose="020B0503020204020204" pitchFamily="34" charset="-122"/>
                <a:ea typeface="微软雅黑" panose="020B0503020204020204" pitchFamily="34" charset="-122"/>
              </a:rPr>
            </a:br>
            <a:r>
              <a:rPr lang="en-US" altLang="zh-CN" sz="2800" dirty="0">
                <a:solidFill>
                  <a:schemeClr val="tx1"/>
                </a:solidFill>
                <a:latin typeface="微软雅黑" panose="020B0503020204020204" pitchFamily="34" charset="-122"/>
                <a:ea typeface="微软雅黑" panose="020B0503020204020204" pitchFamily="34" charset="-122"/>
              </a:rPr>
              <a:t>2</a:t>
            </a:r>
            <a:r>
              <a:rPr lang="zh-CN" altLang="en-US" sz="2800" dirty="0">
                <a:solidFill>
                  <a:schemeClr val="tx1"/>
                </a:solidFill>
                <a:latin typeface="微软雅黑" panose="020B0503020204020204" pitchFamily="34" charset="-122"/>
                <a:ea typeface="微软雅黑" panose="020B0503020204020204" pitchFamily="34" charset="-122"/>
              </a:rPr>
              <a:t>、诚信承诺书，</a:t>
            </a:r>
            <a:r>
              <a:rPr lang="zh-CN" altLang="en-US" sz="2800" dirty="0">
                <a:solidFill>
                  <a:srgbClr val="FF0000"/>
                </a:solidFill>
                <a:latin typeface="微软雅黑" panose="020B0503020204020204" pitchFamily="34" charset="-122"/>
                <a:ea typeface="微软雅黑" panose="020B0503020204020204" pitchFamily="34" charset="-122"/>
              </a:rPr>
              <a:t>学生</a:t>
            </a:r>
            <a:r>
              <a:rPr lang="zh-CN" altLang="en-US" sz="2800" dirty="0">
                <a:solidFill>
                  <a:schemeClr val="tx1"/>
                </a:solidFill>
                <a:latin typeface="微软雅黑" panose="020B0503020204020204" pitchFamily="34" charset="-122"/>
                <a:ea typeface="微软雅黑" panose="020B0503020204020204" pitchFamily="34" charset="-122"/>
              </a:rPr>
              <a:t>签字</a:t>
            </a:r>
            <a:br>
              <a:rPr lang="en-US" altLang="zh-CN" sz="2800" dirty="0">
                <a:solidFill>
                  <a:schemeClr val="tx1"/>
                </a:solidFill>
                <a:latin typeface="微软雅黑" panose="020B0503020204020204" pitchFamily="34" charset="-122"/>
                <a:ea typeface="微软雅黑" panose="020B0503020204020204" pitchFamily="34" charset="-122"/>
              </a:rPr>
            </a:br>
            <a:r>
              <a:rPr lang="en-US" altLang="zh-CN" sz="2800" dirty="0">
                <a:solidFill>
                  <a:schemeClr val="tx1"/>
                </a:solidFill>
                <a:latin typeface="微软雅黑" panose="020B0503020204020204" pitchFamily="34" charset="-122"/>
                <a:ea typeface="微软雅黑" panose="020B0503020204020204" pitchFamily="34" charset="-122"/>
              </a:rPr>
              <a:t>3</a:t>
            </a:r>
            <a:r>
              <a:rPr lang="zh-CN" altLang="en-US" sz="2800" dirty="0">
                <a:solidFill>
                  <a:schemeClr val="tx1"/>
                </a:solidFill>
                <a:latin typeface="微软雅黑" panose="020B0503020204020204" pitchFamily="34" charset="-122"/>
                <a:ea typeface="微软雅黑" panose="020B0503020204020204" pitchFamily="34" charset="-122"/>
              </a:rPr>
              <a:t>、民主评议小组成员名单公示截图</a:t>
            </a:r>
            <a:br>
              <a:rPr lang="en-US" altLang="zh-CN" sz="2800" dirty="0">
                <a:solidFill>
                  <a:schemeClr val="tx1"/>
                </a:solidFill>
                <a:latin typeface="微软雅黑" panose="020B0503020204020204" pitchFamily="34" charset="-122"/>
                <a:ea typeface="微软雅黑" panose="020B0503020204020204" pitchFamily="34" charset="-122"/>
              </a:rPr>
            </a:br>
            <a:r>
              <a:rPr lang="en-US" altLang="zh-CN" sz="2800" dirty="0">
                <a:solidFill>
                  <a:schemeClr val="tx1"/>
                </a:solidFill>
                <a:latin typeface="微软雅黑" panose="020B0503020204020204" pitchFamily="34" charset="-122"/>
                <a:ea typeface="微软雅黑" panose="020B0503020204020204" pitchFamily="34" charset="-122"/>
              </a:rPr>
              <a:t>4</a:t>
            </a:r>
            <a:r>
              <a:rPr lang="zh-CN" altLang="en-US" sz="2800" dirty="0">
                <a:solidFill>
                  <a:schemeClr val="tx1"/>
                </a:solidFill>
                <a:latin typeface="微软雅黑" panose="020B0503020204020204" pitchFamily="34" charset="-122"/>
                <a:ea typeface="微软雅黑" panose="020B0503020204020204" pitchFamily="34" charset="-122"/>
              </a:rPr>
              <a:t>、民主评议分数汇总表（评议分数出来后电子版先发给我），</a:t>
            </a:r>
            <a:r>
              <a:rPr lang="zh-CN" altLang="en-US" sz="2800" dirty="0">
                <a:solidFill>
                  <a:srgbClr val="FF0000"/>
                </a:solidFill>
                <a:latin typeface="微软雅黑" panose="020B0503020204020204" pitchFamily="34" charset="-122"/>
                <a:ea typeface="微软雅黑" panose="020B0503020204020204" pitchFamily="34" charset="-122"/>
              </a:rPr>
              <a:t>班主任</a:t>
            </a:r>
            <a:r>
              <a:rPr lang="zh-CN" altLang="en-US" sz="2800" dirty="0">
                <a:solidFill>
                  <a:schemeClr val="tx1"/>
                </a:solidFill>
                <a:latin typeface="微软雅黑" panose="020B0503020204020204" pitchFamily="34" charset="-122"/>
                <a:ea typeface="微软雅黑" panose="020B0503020204020204" pitchFamily="34" charset="-122"/>
              </a:rPr>
              <a:t>签字</a:t>
            </a:r>
            <a:br>
              <a:rPr lang="en-US" altLang="zh-CN" sz="2800" dirty="0">
                <a:solidFill>
                  <a:schemeClr val="tx1"/>
                </a:solidFill>
                <a:latin typeface="微软雅黑" panose="020B0503020204020204" pitchFamily="34" charset="-122"/>
                <a:ea typeface="微软雅黑" panose="020B0503020204020204" pitchFamily="34" charset="-122"/>
              </a:rPr>
            </a:br>
            <a:br>
              <a:rPr lang="en-US" altLang="zh-CN" sz="2800" dirty="0">
                <a:latin typeface="微软雅黑" panose="020B0503020204020204" pitchFamily="34" charset="-122"/>
                <a:ea typeface="微软雅黑" panose="020B0503020204020204" pitchFamily="34" charset="-122"/>
              </a:rPr>
            </a:br>
            <a:r>
              <a:rPr lang="zh-CN" altLang="en-US" sz="2800" dirty="0">
                <a:solidFill>
                  <a:schemeClr val="tx1"/>
                </a:solidFill>
                <a:latin typeface="微软雅黑" panose="020B0503020204020204" pitchFamily="34" charset="-122"/>
                <a:ea typeface="微软雅黑" panose="020B0503020204020204" pitchFamily="34" charset="-122"/>
              </a:rPr>
              <a:t>请各班级负责人按照以上顺序收齐</a:t>
            </a:r>
            <a:r>
              <a:rPr lang="en-US" altLang="zh-CN" sz="2800" b="1" dirty="0">
                <a:solidFill>
                  <a:srgbClr val="FF0000"/>
                </a:solidFill>
                <a:latin typeface="微软雅黑" panose="020B0503020204020204" pitchFamily="34" charset="-122"/>
                <a:ea typeface="微软雅黑" panose="020B0503020204020204" pitchFamily="34" charset="-122"/>
              </a:rPr>
              <a:t>9.25</a:t>
            </a:r>
            <a:r>
              <a:rPr lang="zh-CN" altLang="en-US" sz="2800" dirty="0">
                <a:solidFill>
                  <a:schemeClr val="tx1"/>
                </a:solidFill>
                <a:latin typeface="微软雅黑" panose="020B0503020204020204" pitchFamily="34" charset="-122"/>
                <a:ea typeface="微软雅黑" panose="020B0503020204020204" pitchFamily="34" charset="-122"/>
              </a:rPr>
              <a:t>下午</a:t>
            </a:r>
            <a:r>
              <a:rPr lang="en-US" altLang="zh-CN" sz="2800" dirty="0">
                <a:solidFill>
                  <a:schemeClr val="tx1"/>
                </a:solidFill>
                <a:latin typeface="微软雅黑" panose="020B0503020204020204" pitchFamily="34" charset="-122"/>
                <a:ea typeface="微软雅黑" panose="020B0503020204020204" pitchFamily="34" charset="-122"/>
              </a:rPr>
              <a:t>5</a:t>
            </a:r>
            <a:r>
              <a:rPr lang="zh-CN" altLang="en-US" sz="2800" dirty="0">
                <a:solidFill>
                  <a:schemeClr val="tx1"/>
                </a:solidFill>
                <a:latin typeface="微软雅黑" panose="020B0503020204020204" pitchFamily="34" charset="-122"/>
                <a:ea typeface="微软雅黑" panose="020B0503020204020204" pitchFamily="34" charset="-122"/>
              </a:rPr>
              <a:t>点前交给辅导员。</a:t>
            </a:r>
            <a:br>
              <a:rPr lang="en-US" altLang="zh-CN" sz="2800" dirty="0">
                <a:solidFill>
                  <a:srgbClr val="FF0000"/>
                </a:solidFill>
                <a:latin typeface="微软雅黑" panose="020B0503020204020204" pitchFamily="34" charset="-122"/>
                <a:ea typeface="微软雅黑" panose="020B0503020204020204" pitchFamily="34" charset="-122"/>
              </a:rPr>
            </a:br>
            <a:r>
              <a:rPr lang="zh-CN" altLang="en-US" sz="2800" dirty="0">
                <a:latin typeface="微软雅黑" panose="020B0503020204020204" pitchFamily="34" charset="-122"/>
                <a:ea typeface="微软雅黑" panose="020B0503020204020204" pitchFamily="34" charset="-122"/>
              </a:rPr>
              <a:t>如认定过程中有任何问题，请及时于各班级辅导员老师沟通，谢谢！</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493839771"/>
      </p:ext>
    </p:extLst>
  </p:cSld>
  <p:clrMapOvr>
    <a:masterClrMapping/>
  </p:clrMapOvr>
</p:sld>
</file>

<file path=ppt/theme/theme1.xml><?xml version="1.0" encoding="utf-8"?>
<a:theme xmlns:a="http://schemas.openxmlformats.org/drawingml/2006/main" name="平面">
  <a:themeElements>
    <a:clrScheme name="平面">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平面">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平面">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445</TotalTime>
  <Words>1237</Words>
  <Application>Microsoft Office PowerPoint</Application>
  <PresentationFormat>宽屏</PresentationFormat>
  <Paragraphs>90</Paragraphs>
  <Slides>9</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9</vt:i4>
      </vt:variant>
    </vt:vector>
  </HeadingPairs>
  <TitlesOfParts>
    <vt:vector size="18" baseType="lpstr">
      <vt:lpstr>等线</vt:lpstr>
      <vt:lpstr>华文新魏</vt:lpstr>
      <vt:lpstr>宋体</vt:lpstr>
      <vt:lpstr>微软雅黑</vt:lpstr>
      <vt:lpstr>Arial</vt:lpstr>
      <vt:lpstr>Times New Roman</vt:lpstr>
      <vt:lpstr>Trebuchet MS</vt:lpstr>
      <vt:lpstr>Wingdings 3</vt:lpstr>
      <vt:lpstr>平面</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需收齐的纸质材料有： 1、学生提交的申请表及特殊困难类型的证明材料（如建档立卡、低保、残疾、孤儿等证明复印件） 2、诚信承诺书，学生签字 3、民主评议小组成员名单公示截图 4、民主评议分数汇总表（评议分数出来后电子版先发给我），班主任签字  请各班级负责人按照以上顺序收齐9.25下午5点前交给辅导员。 如认定过程中有任何问题，请及时于各班级辅导员老师沟通，谢谢！</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5643</dc:creator>
  <cp:lastModifiedBy>5643</cp:lastModifiedBy>
  <cp:revision>19</cp:revision>
  <cp:lastPrinted>2023-09-22T06:18:52Z</cp:lastPrinted>
  <dcterms:created xsi:type="dcterms:W3CDTF">2023-09-21T10:06:35Z</dcterms:created>
  <dcterms:modified xsi:type="dcterms:W3CDTF">2023-09-22T08:42:24Z</dcterms:modified>
</cp:coreProperties>
</file>